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0" roundtripDataSignature="AMtx7mjKwoBoHJ1tAnOSiRp7LR4FDw96z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IE"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This is a SAMPLE SLIDE which includes an example of the type of information you will need to include for people to access the dilemma game using a polling platform e.g. Vevox. Make sure to create a </a:t>
            </a:r>
            <a:r>
              <a:rPr lang="en-IE"/>
              <a:t>multiple</a:t>
            </a:r>
            <a:r>
              <a:rPr lang="en-IE"/>
              <a:t> </a:t>
            </a:r>
            <a:r>
              <a:rPr lang="en-IE"/>
              <a:t>choice</a:t>
            </a:r>
            <a:r>
              <a:rPr lang="en-IE"/>
              <a:t> poll that includes each ethical dilemma and their options on slides 12-22, </a:t>
            </a:r>
            <a:r>
              <a:rPr lang="en-IE"/>
              <a:t>using</a:t>
            </a:r>
            <a:r>
              <a:rPr lang="en-IE"/>
              <a:t> a polling platform of your choice and  include the website link/password/ QR code needed to access the poll. </a:t>
            </a:r>
            <a:endParaRPr/>
          </a:p>
        </p:txBody>
      </p:sp>
      <p:sp>
        <p:nvSpPr>
          <p:cNvPr id="112" name="Google Shape;11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The first dilemma is used as an example to make sure all participants understand how the game works and has access to the online poll. Present the dilemma and talk through each of the options as a group. </a:t>
            </a:r>
            <a:endParaRPr/>
          </a:p>
        </p:txBody>
      </p:sp>
      <p:sp>
        <p:nvSpPr>
          <p:cNvPr id="125" name="Google Shape;12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The most appropriate response to this dilemma is option (D). It is </a:t>
            </a:r>
            <a:r>
              <a:rPr lang="en-IE"/>
              <a:t>important</a:t>
            </a:r>
            <a:r>
              <a:rPr lang="en-IE"/>
              <a:t> not to presume the cause of a person’s distress and therefore asking them about what is causing them difficulty can help inform your decision on how best to approach this situation. While virtual reality is not real it is based on real life and therefore any emotions evoked during this experience may also be related to the person’s lived experience.</a:t>
            </a:r>
            <a:endParaRPr/>
          </a:p>
        </p:txBody>
      </p:sp>
      <p:sp>
        <p:nvSpPr>
          <p:cNvPr id="132" name="Google Shape;13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a:t>
            </a:r>
            <a:r>
              <a:rPr lang="en-IE"/>
              <a:t>Important</a:t>
            </a:r>
            <a:r>
              <a:rPr lang="en-IE"/>
              <a:t> note for the facilitator :The options provided for each ethical dilemma is not an exhaustive list of approaches and therefore it is important to encourage participants to consider other options for each dilemma which may be more suitable when discussing the groups answers. </a:t>
            </a:r>
            <a:endParaRPr/>
          </a:p>
        </p:txBody>
      </p:sp>
      <p:sp>
        <p:nvSpPr>
          <p:cNvPr id="139" name="Google Shape;139;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5" name="Google Shape;14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The most appropriate answer is B. While simulation can help people understand what it may be like to have symptoms of dementia, it cannot simulate every person’s lived experience of dementia.  Therefore it is important to remind people that the simulated </a:t>
            </a:r>
            <a:r>
              <a:rPr lang="en-IE"/>
              <a:t>experience does not fully represent a person with dementia’s experience. </a:t>
            </a:r>
            <a:endParaRPr/>
          </a:p>
        </p:txBody>
      </p:sp>
      <p:sp>
        <p:nvSpPr>
          <p:cNvPr id="151" name="Google Shape;15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7" name="Google Shape;157;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(D) is the most appropriate answer. It is good to have people with dementia involved throughout the design, </a:t>
            </a:r>
            <a:r>
              <a:rPr lang="en-IE"/>
              <a:t>development</a:t>
            </a:r>
            <a:r>
              <a:rPr lang="en-IE"/>
              <a:t> and testing of simulation interventions as they can provide researchers with insight into what it is like to live with dementia. These insights can improve an intervention and make it more relevant to the needs of people with dementia, </a:t>
            </a:r>
            <a:r>
              <a:rPr lang="en-IE"/>
              <a:t>informal</a:t>
            </a:r>
            <a:r>
              <a:rPr lang="en-IE"/>
              <a:t> carers and healthcare professionals.  However, it is important to follow ethical guidelines and consider the potential risks and benefits associated with the meaningful involvement of people with dementia in research as the impact to their safety and wellbeing should always be a top </a:t>
            </a:r>
            <a:r>
              <a:rPr lang="en-IE"/>
              <a:t>priority. </a:t>
            </a:r>
            <a:r>
              <a:rPr lang="en-IE"/>
              <a:t> </a:t>
            </a:r>
            <a:endParaRPr/>
          </a:p>
        </p:txBody>
      </p:sp>
      <p:sp>
        <p:nvSpPr>
          <p:cNvPr id="163" name="Google Shape;16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9" name="Google Shape;16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 name="Google Shape;4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While the most appropriate answer out of those provided is (D), there is another potential option that should be considered. That is to go</a:t>
            </a:r>
            <a:r>
              <a:rPr lang="en-IE" sz="1100">
                <a:solidFill>
                  <a:srgbClr val="222222"/>
                </a:solidFill>
                <a:highlight>
                  <a:srgbClr val="FFFFFF"/>
                </a:highlight>
                <a:latin typeface="Arial"/>
                <a:ea typeface="Arial"/>
                <a:cs typeface="Arial"/>
                <a:sym typeface="Arial"/>
              </a:rPr>
              <a:t> along to the training with an open mind and report back to your supervisor on the effectiveness of the training for your organisation.  </a:t>
            </a:r>
            <a:endParaRPr/>
          </a:p>
        </p:txBody>
      </p:sp>
      <p:sp>
        <p:nvSpPr>
          <p:cNvPr id="175" name="Google Shape;17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1" name="Google Shape;18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All answers may be appropriate depending on the context of this situation. It is important to understand what it is the </a:t>
            </a:r>
            <a:r>
              <a:rPr lang="en-IE"/>
              <a:t>person</a:t>
            </a:r>
            <a:r>
              <a:rPr lang="en-IE"/>
              <a:t> feels that they could be doing differently and direct them to additional supports that can help them to improve the quality of care they provide to </a:t>
            </a:r>
            <a:r>
              <a:rPr lang="en-IE"/>
              <a:t>people</a:t>
            </a:r>
            <a:r>
              <a:rPr lang="en-IE"/>
              <a:t> with dementia.  While the support they provided in the past may not have been the best approach, it is often done with the best intentions and recognising this can help them to implement better approaches to support going forward.  It is </a:t>
            </a:r>
            <a:r>
              <a:rPr lang="en-IE"/>
              <a:t>important</a:t>
            </a:r>
            <a:r>
              <a:rPr lang="en-IE"/>
              <a:t> to encourage a person centred approach to care and open dialogue between the professional and informal carers and the people with dementia they are caring for.  This may involve asking the person with dementia are they happy with the supports they are receiving and how could they be improved. </a:t>
            </a:r>
            <a:endParaRPr/>
          </a:p>
        </p:txBody>
      </p:sp>
      <p:sp>
        <p:nvSpPr>
          <p:cNvPr id="187" name="Google Shape;187;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3" name="Google Shape;193;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9" name="Google Shape;199;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 name="Google Shape;5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IE"/>
              <a:t>Virtual environments can immerse someone in digitally created environments which can range from the cartoonish to the hyper-realistic. It is natural (and expected) that people will experience a sense of presence within a digitally created environment and this can be achieved through 1</a:t>
            </a:r>
            <a:r>
              <a:rPr baseline="30000" lang="en-IE"/>
              <a:t>st</a:t>
            </a:r>
            <a:r>
              <a:rPr lang="en-IE"/>
              <a:t> or 3</a:t>
            </a:r>
            <a:r>
              <a:rPr baseline="30000" lang="en-IE"/>
              <a:t>rd</a:t>
            </a:r>
            <a:r>
              <a:rPr lang="en-IE"/>
              <a:t> person perspectives.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52" name="Google Shape;5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 name="Google Shape;5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IE"/>
              <a:t>Engaging with a virtual environment can result in a sort of ‘virtual embodiment’ or ‘extended self’ where the environment effects the user, and the user can impact the environment. This extension of ‘self’ can lead to emotional, cognitive, and behavioural changes and often that is the aim of virtual theories. The following image shows a women embodying a virtual avatar through virtual reality. </a:t>
            </a:r>
            <a:endParaRPr/>
          </a:p>
          <a:p>
            <a:pPr indent="0" lvl="0" marL="0" rtl="0" algn="l">
              <a:lnSpc>
                <a:spcPct val="100000"/>
              </a:lnSpc>
              <a:spcBef>
                <a:spcPts val="0"/>
              </a:spcBef>
              <a:spcAft>
                <a:spcPts val="0"/>
              </a:spcAft>
              <a:buSzPts val="1400"/>
              <a:buNone/>
            </a:pPr>
            <a:r>
              <a:t/>
            </a:r>
            <a:endParaRPr/>
          </a:p>
        </p:txBody>
      </p:sp>
      <p:sp>
        <p:nvSpPr>
          <p:cNvPr id="59" name="Google Shape;59;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 name="Google Shape;6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a:pPr>
            <a:r>
              <a:rPr lang="en-IE"/>
              <a:t>When immersed in realistic or familiar digital environments will it cause difficulty for someone to separate reality from fantasy? </a:t>
            </a:r>
            <a:endParaRPr/>
          </a:p>
          <a:p>
            <a:pPr indent="-228600" lvl="1" marL="685800" rtl="0" algn="l">
              <a:lnSpc>
                <a:spcPct val="100000"/>
              </a:lnSpc>
              <a:spcBef>
                <a:spcPts val="0"/>
              </a:spcBef>
              <a:spcAft>
                <a:spcPts val="0"/>
              </a:spcAft>
              <a:buClr>
                <a:schemeClr val="dk1"/>
              </a:buClr>
              <a:buSzPts val="1200"/>
              <a:buFont typeface="Arial"/>
              <a:buChar char="•"/>
            </a:pPr>
            <a:r>
              <a:rPr lang="en-IE"/>
              <a:t>What effect could this have on someone with cognitive impairment? </a:t>
            </a:r>
            <a:endParaRPr/>
          </a:p>
          <a:p>
            <a:pPr indent="-228600" lvl="1" marL="685800" rtl="0" algn="l">
              <a:lnSpc>
                <a:spcPct val="100000"/>
              </a:lnSpc>
              <a:spcBef>
                <a:spcPts val="0"/>
              </a:spcBef>
              <a:spcAft>
                <a:spcPts val="0"/>
              </a:spcAft>
              <a:buClr>
                <a:schemeClr val="dk1"/>
              </a:buClr>
              <a:buSzPts val="1200"/>
              <a:buFont typeface="Arial"/>
              <a:buChar char="•"/>
            </a:pPr>
            <a:r>
              <a:rPr lang="en-IE"/>
              <a:t>An inability to distinguish reality from virtuality could be seen as recalling events which happened in the virtual environment as ‘real’ events. </a:t>
            </a:r>
            <a:endParaRPr/>
          </a:p>
        </p:txBody>
      </p:sp>
      <p:sp>
        <p:nvSpPr>
          <p:cNvPr id="67" name="Google Shape;6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startAt="2"/>
            </a:pPr>
            <a:r>
              <a:rPr i="1" lang="en-IE"/>
              <a:t>Will someone who cares for / works with someone with Dementia be able to separate the ‘lived experience’ from the simulated experience?</a:t>
            </a:r>
            <a:endParaRPr/>
          </a:p>
          <a:p>
            <a:pPr indent="-228600" lvl="1" marL="685800" marR="0" rtl="0" algn="l">
              <a:lnSpc>
                <a:spcPct val="100000"/>
              </a:lnSpc>
              <a:spcBef>
                <a:spcPts val="0"/>
              </a:spcBef>
              <a:spcAft>
                <a:spcPts val="0"/>
              </a:spcAft>
              <a:buClr>
                <a:schemeClr val="dk1"/>
              </a:buClr>
              <a:buSzPts val="1200"/>
              <a:buFont typeface="Arial"/>
              <a:buChar char="•"/>
            </a:pPr>
            <a:r>
              <a:rPr lang="en-IE"/>
              <a:t>What effect will this have on their future interactions with the person with Dementia? </a:t>
            </a:r>
            <a:endParaRPr/>
          </a:p>
        </p:txBody>
      </p:sp>
      <p:sp>
        <p:nvSpPr>
          <p:cNvPr id="75" name="Google Shape;75;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startAt="3"/>
            </a:pPr>
            <a:r>
              <a:rPr i="1" lang="en-IE"/>
              <a:t>Physical &amp; Psychological safety of Participants</a:t>
            </a:r>
            <a:endParaRPr/>
          </a:p>
          <a:p>
            <a:pPr indent="-228600" lvl="1" marL="685800" marR="0" rtl="0" algn="l">
              <a:lnSpc>
                <a:spcPct val="100000"/>
              </a:lnSpc>
              <a:spcBef>
                <a:spcPts val="0"/>
              </a:spcBef>
              <a:spcAft>
                <a:spcPts val="0"/>
              </a:spcAft>
              <a:buClr>
                <a:schemeClr val="dk1"/>
              </a:buClr>
              <a:buSzPts val="1200"/>
              <a:buFont typeface="Arial"/>
              <a:buChar char="•"/>
            </a:pPr>
            <a:r>
              <a:rPr lang="en-IE"/>
              <a:t>Physically, will the virtual environment place any demands on the physical body? </a:t>
            </a:r>
            <a:endParaRPr/>
          </a:p>
          <a:p>
            <a:pPr indent="-228600" lvl="1" marL="685800" marR="0" rtl="0" algn="l">
              <a:lnSpc>
                <a:spcPct val="100000"/>
              </a:lnSpc>
              <a:spcBef>
                <a:spcPts val="0"/>
              </a:spcBef>
              <a:spcAft>
                <a:spcPts val="0"/>
              </a:spcAft>
              <a:buClr>
                <a:schemeClr val="dk1"/>
              </a:buClr>
              <a:buSzPts val="1200"/>
              <a:buFont typeface="Arial"/>
              <a:buChar char="•"/>
            </a:pPr>
            <a:r>
              <a:rPr lang="en-IE"/>
              <a:t>Psychologically, will the virtual environment help / hinder the person. </a:t>
            </a:r>
            <a:endParaRPr/>
          </a:p>
        </p:txBody>
      </p:sp>
      <p:sp>
        <p:nvSpPr>
          <p:cNvPr id="83" name="Google Shape;8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startAt="4"/>
            </a:pPr>
            <a:r>
              <a:rPr i="1" lang="en-IE"/>
              <a:t>Preventing Errors</a:t>
            </a:r>
            <a:endParaRPr/>
          </a:p>
          <a:p>
            <a:pPr indent="-228600" lvl="1" marL="685800" marR="0" rtl="0" algn="l">
              <a:lnSpc>
                <a:spcPct val="100000"/>
              </a:lnSpc>
              <a:spcBef>
                <a:spcPts val="0"/>
              </a:spcBef>
              <a:spcAft>
                <a:spcPts val="0"/>
              </a:spcAft>
              <a:buClr>
                <a:schemeClr val="dk1"/>
              </a:buClr>
              <a:buSzPts val="1200"/>
              <a:buFont typeface="Arial"/>
              <a:buChar char="•"/>
            </a:pPr>
            <a:r>
              <a:rPr lang="en-IE"/>
              <a:t>Can a simulated environment provide something the ‘real world’ cannot? Can it prevent errors from being made? </a:t>
            </a:r>
            <a:endParaRPr/>
          </a:p>
        </p:txBody>
      </p:sp>
      <p:sp>
        <p:nvSpPr>
          <p:cNvPr id="91" name="Google Shape;9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startAt="5"/>
            </a:pPr>
            <a:r>
              <a:rPr i="1" lang="en-IE"/>
              <a:t>Facilitating Learning or Training</a:t>
            </a:r>
            <a:endParaRPr/>
          </a:p>
          <a:p>
            <a:pPr indent="-228600" lvl="1" marL="685800" marR="0" rtl="0" algn="l">
              <a:lnSpc>
                <a:spcPct val="100000"/>
              </a:lnSpc>
              <a:spcBef>
                <a:spcPts val="0"/>
              </a:spcBef>
              <a:spcAft>
                <a:spcPts val="0"/>
              </a:spcAft>
              <a:buClr>
                <a:schemeClr val="dk1"/>
              </a:buClr>
              <a:buSzPts val="1200"/>
              <a:buFont typeface="Arial"/>
              <a:buChar char="•"/>
            </a:pPr>
            <a:r>
              <a:rPr lang="en-IE"/>
              <a:t>Can the virtual environment accurately and effectively provide a space for learning and understanding? </a:t>
            </a:r>
            <a:endParaRPr/>
          </a:p>
          <a:p>
            <a:pPr indent="-228600" lvl="1" marL="685800" marR="0" rtl="0" algn="l">
              <a:lnSpc>
                <a:spcPct val="100000"/>
              </a:lnSpc>
              <a:spcBef>
                <a:spcPts val="0"/>
              </a:spcBef>
              <a:spcAft>
                <a:spcPts val="0"/>
              </a:spcAft>
              <a:buClr>
                <a:schemeClr val="dk1"/>
              </a:buClr>
              <a:buSzPts val="1200"/>
              <a:buFont typeface="Arial"/>
              <a:buChar char="•"/>
            </a:pPr>
            <a:r>
              <a:rPr lang="en-IE"/>
              <a:t>Will it provide collaboration, interpersonal and interprofessional training in an ethical way (factoring for power dynamics) and supporting decision-making skills? </a:t>
            </a:r>
            <a:endParaRPr/>
          </a:p>
          <a:p>
            <a:pPr indent="-228600" lvl="1" marL="685800" marR="0" rtl="0" algn="l">
              <a:lnSpc>
                <a:spcPct val="100000"/>
              </a:lnSpc>
              <a:spcBef>
                <a:spcPts val="0"/>
              </a:spcBef>
              <a:spcAft>
                <a:spcPts val="0"/>
              </a:spcAft>
              <a:buClr>
                <a:schemeClr val="dk1"/>
              </a:buClr>
              <a:buSzPts val="1200"/>
              <a:buFont typeface="Arial"/>
              <a:buChar char="•"/>
            </a:pPr>
            <a:r>
              <a:rPr lang="en-IE"/>
              <a:t>It is important when considering virtual simulation as a method of learning or training to be clear and confident in what the aims / objective are of the task – what are the learning outcomes and what should the person who experiences the environment come away with afterwards. </a:t>
            </a:r>
            <a:endParaRPr/>
          </a:p>
        </p:txBody>
      </p:sp>
      <p:sp>
        <p:nvSpPr>
          <p:cNvPr id="99" name="Google Shape;9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IE"/>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36"/>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rgbClr val="009FE3"/>
              </a:buClr>
              <a:buSzPts val="4000"/>
              <a:buFont typeface="Calibri"/>
              <a:buNone/>
              <a:defRPr b="1" sz="4000">
                <a:solidFill>
                  <a:srgbClr val="009FE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6"/>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lvl1pPr lvl="0" algn="r">
              <a:lnSpc>
                <a:spcPct val="100000"/>
              </a:lnSpc>
              <a:spcBef>
                <a:spcPts val="400"/>
              </a:spcBef>
              <a:spcAft>
                <a:spcPts val="0"/>
              </a:spcAft>
              <a:buClr>
                <a:srgbClr val="312783"/>
              </a:buClr>
              <a:buSzPts val="2000"/>
              <a:buNone/>
              <a:defRPr sz="2000">
                <a:solidFill>
                  <a:srgbClr val="312783"/>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37"/>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lt1"/>
              </a:buClr>
              <a:buSzPts val="4000"/>
              <a:buFont typeface="Calibri"/>
              <a:buNone/>
              <a:defRPr b="1" sz="40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7"/>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21" name="Google Shape;21;p37"/>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bg>
      <p:bgPr>
        <a:blipFill>
          <a:blip r:embed="rId2">
            <a:alphaModFix/>
          </a:blip>
          <a:stretch>
            <a:fillRect/>
          </a:stretch>
        </a:blipFill>
      </p:bgPr>
    </p:bg>
    <p:spTree>
      <p:nvGrpSpPr>
        <p:cNvPr id="22" name="Shape 22"/>
        <p:cNvGrpSpPr/>
        <p:nvPr/>
      </p:nvGrpSpPr>
      <p:grpSpPr>
        <a:xfrm>
          <a:off x="0" y="0"/>
          <a:ext cx="0" cy="0"/>
          <a:chOff x="0" y="0"/>
          <a:chExt cx="0" cy="0"/>
        </a:xfrm>
      </p:grpSpPr>
      <p:sp>
        <p:nvSpPr>
          <p:cNvPr id="23" name="Google Shape;23;p38"/>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8"/>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25" name="Google Shape;25;p38"/>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
        <p:nvSpPr>
          <p:cNvPr id="26" name="Google Shape;26;p38"/>
          <p:cNvSpPr txBox="1"/>
          <p:nvPr>
            <p:ph idx="11" type="ftr"/>
          </p:nvPr>
        </p:nvSpPr>
        <p:spPr>
          <a:xfrm>
            <a:off x="5791199"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blipFill>
          <a:blip r:embed="rId2">
            <a:alphaModFix/>
          </a:blip>
          <a:stretch>
            <a:fillRect/>
          </a:stretch>
        </a:blipFill>
      </p:bgPr>
    </p:bg>
    <p:spTree>
      <p:nvGrpSpPr>
        <p:cNvPr id="27" name="Shape 27"/>
        <p:cNvGrpSpPr/>
        <p:nvPr/>
      </p:nvGrpSpPr>
      <p:grpSpPr>
        <a:xfrm>
          <a:off x="0" y="0"/>
          <a:ext cx="0" cy="0"/>
          <a:chOff x="0" y="0"/>
          <a:chExt cx="0" cy="0"/>
        </a:xfrm>
      </p:grpSpPr>
      <p:sp>
        <p:nvSpPr>
          <p:cNvPr id="28" name="Google Shape;28;p39"/>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9"/>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30" name="Google Shape;30;p39"/>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testazione sezione">
  <p:cSld name="1_Intestazione sezione">
    <p:bg>
      <p:bgPr>
        <a:blipFill>
          <a:blip r:embed="rId2">
            <a:alphaModFix/>
          </a:blip>
          <a:stretch>
            <a:fillRect/>
          </a:stretch>
        </a:blipFill>
      </p:bgPr>
    </p:bg>
    <p:spTree>
      <p:nvGrpSpPr>
        <p:cNvPr id="31" name="Shape 31"/>
        <p:cNvGrpSpPr/>
        <p:nvPr/>
      </p:nvGrpSpPr>
      <p:grpSpPr>
        <a:xfrm>
          <a:off x="0" y="0"/>
          <a:ext cx="0" cy="0"/>
          <a:chOff x="0" y="0"/>
          <a:chExt cx="0" cy="0"/>
        </a:xfrm>
      </p:grpSpPr>
      <p:sp>
        <p:nvSpPr>
          <p:cNvPr id="32" name="Google Shape;32;p41"/>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rgbClr val="312783"/>
              </a:buClr>
              <a:buSzPts val="4000"/>
              <a:buFont typeface="Calibri"/>
              <a:buNone/>
              <a:defRPr b="1" sz="4000" cap="none">
                <a:solidFill>
                  <a:srgbClr val="31278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1"/>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34" name="Google Shape;34;p41"/>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bg>
      <p:bgPr>
        <a:blipFill>
          <a:blip r:embed="rId2">
            <a:alphaModFix/>
          </a:blip>
          <a:stretch>
            <a:fillRect/>
          </a:stretch>
        </a:blipFill>
      </p:bgPr>
    </p:bg>
    <p:spTree>
      <p:nvGrpSpPr>
        <p:cNvPr id="35" name="Shape 35"/>
        <p:cNvGrpSpPr/>
        <p:nvPr/>
      </p:nvGrpSpPr>
      <p:grpSpPr>
        <a:xfrm>
          <a:off x="0" y="0"/>
          <a:ext cx="0" cy="0"/>
          <a:chOff x="0" y="0"/>
          <a:chExt cx="0" cy="0"/>
        </a:xfrm>
      </p:grpSpPr>
      <p:sp>
        <p:nvSpPr>
          <p:cNvPr id="36" name="Google Shape;36;p42"/>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5"/>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3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I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doi.org/10.1093/schbul/sbn020" TargetMode="External"/><Relationship Id="rId4" Type="http://schemas.openxmlformats.org/officeDocument/2006/relationships/hyperlink" Target="http://worldcomp-proceedings.com/proc/p2012/EEE6059.pdf" TargetMode="External"/><Relationship Id="rId5" Type="http://schemas.openxmlformats.org/officeDocument/2006/relationships/hyperlink" Target="https://doi.org/10.3389/frvir.2020.0000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9FE3"/>
              </a:buClr>
              <a:buSzPts val="4400"/>
              <a:buFont typeface="Calibri"/>
              <a:buNone/>
            </a:pPr>
            <a:r>
              <a:rPr lang="en-IE" sz="4400"/>
              <a:t>Ethics of Simulation</a:t>
            </a:r>
            <a:endParaRPr/>
          </a:p>
        </p:txBody>
      </p:sp>
      <p:sp>
        <p:nvSpPr>
          <p:cNvPr id="42" name="Google Shape;42;p1"/>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Clr>
                <a:srgbClr val="312783"/>
              </a:buClr>
              <a:buSzPts val="2000"/>
              <a:buNone/>
            </a:pPr>
            <a:r>
              <a:rPr lang="en-IE"/>
              <a:t>Vital Considerations in Immersive Technologies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0"/>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lt1"/>
              </a:buClr>
              <a:buSzPts val="4000"/>
              <a:buFont typeface="Calibri"/>
              <a:buNone/>
            </a:pPr>
            <a:r>
              <a:rPr lang="en-IE"/>
              <a:t>DILEMMA GAME</a:t>
            </a:r>
            <a:endParaRPr/>
          </a:p>
        </p:txBody>
      </p:sp>
      <p:sp>
        <p:nvSpPr>
          <p:cNvPr id="109" name="Google Shape;109;p10"/>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rPr lang="en-IE"/>
              <a:t>Simulation and Ethics in Practice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pSp>
        <p:nvGrpSpPr>
          <p:cNvPr id="114" name="Google Shape;114;p11"/>
          <p:cNvGrpSpPr/>
          <p:nvPr/>
        </p:nvGrpSpPr>
        <p:grpSpPr>
          <a:xfrm>
            <a:off x="127000" y="126999"/>
            <a:ext cx="9313746" cy="4508500"/>
            <a:chOff x="127000" y="635000"/>
            <a:chExt cx="9313746" cy="4416091"/>
          </a:xfrm>
        </p:grpSpPr>
        <p:pic>
          <p:nvPicPr>
            <p:cNvPr id="115" name="Google Shape;115;p11"/>
            <p:cNvPicPr preferRelativeResize="0"/>
            <p:nvPr/>
          </p:nvPicPr>
          <p:blipFill rotWithShape="1">
            <a:blip r:embed="rId3">
              <a:alphaModFix/>
            </a:blip>
            <a:srcRect b="0" l="0" r="0" t="0"/>
            <a:stretch/>
          </p:blipFill>
          <p:spPr>
            <a:xfrm>
              <a:off x="2856625" y="635000"/>
              <a:ext cx="3430750" cy="937738"/>
            </a:xfrm>
            <a:prstGeom prst="rect">
              <a:avLst/>
            </a:prstGeom>
            <a:noFill/>
            <a:ln>
              <a:noFill/>
            </a:ln>
          </p:spPr>
        </p:pic>
        <p:sp>
          <p:nvSpPr>
            <p:cNvPr id="116" name="Google Shape;116;p11"/>
            <p:cNvSpPr txBox="1"/>
            <p:nvPr/>
          </p:nvSpPr>
          <p:spPr>
            <a:xfrm>
              <a:off x="127000" y="1826738"/>
              <a:ext cx="8890000" cy="646331"/>
            </a:xfrm>
            <a:prstGeom prst="rect">
              <a:avLst/>
            </a:prstGeom>
            <a:noFill/>
            <a:ln>
              <a:noFill/>
            </a:ln>
          </p:spPr>
          <p:txBody>
            <a:bodyPr anchorCtr="0" anchor="t"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3600"/>
                <a:buFont typeface="Arial"/>
                <a:buNone/>
              </a:pPr>
              <a:r>
                <a:rPr b="0" i="0" lang="en-IE" sz="3600" u="none" cap="none" strike="noStrike">
                  <a:solidFill>
                    <a:schemeClr val="dk1"/>
                  </a:solidFill>
                  <a:latin typeface="Calibri"/>
                  <a:ea typeface="Calibri"/>
                  <a:cs typeface="Calibri"/>
                  <a:sym typeface="Calibri"/>
                </a:rPr>
                <a:t>Join at </a:t>
              </a:r>
              <a:r>
                <a:rPr b="0" i="0" lang="en-IE" sz="3600" u="none" cap="none" strike="noStrike">
                  <a:solidFill>
                    <a:srgbClr val="00AEEF"/>
                  </a:solidFill>
                  <a:latin typeface="Calibri"/>
                  <a:ea typeface="Calibri"/>
                  <a:cs typeface="Calibri"/>
                  <a:sym typeface="Calibri"/>
                </a:rPr>
                <a:t>vevox.app</a:t>
              </a:r>
              <a:endParaRPr b="0" i="0" sz="1400" u="none" cap="none" strike="noStrike">
                <a:solidFill>
                  <a:srgbClr val="000000"/>
                </a:solidFill>
                <a:latin typeface="Arial"/>
                <a:ea typeface="Arial"/>
                <a:cs typeface="Arial"/>
                <a:sym typeface="Arial"/>
              </a:endParaRPr>
            </a:p>
          </p:txBody>
        </p:sp>
        <p:sp>
          <p:nvSpPr>
            <p:cNvPr id="117" name="Google Shape;117;p11"/>
            <p:cNvSpPr txBox="1"/>
            <p:nvPr/>
          </p:nvSpPr>
          <p:spPr>
            <a:xfrm>
              <a:off x="550746" y="2507093"/>
              <a:ext cx="8890000"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0" i="0" lang="en-IE" sz="3600" u="none" cap="none" strike="noStrike">
                  <a:solidFill>
                    <a:schemeClr val="dk1"/>
                  </a:solidFill>
                  <a:latin typeface="Calibri"/>
                  <a:ea typeface="Calibri"/>
                  <a:cs typeface="Calibri"/>
                  <a:sym typeface="Calibri"/>
                </a:rPr>
                <a:t>Or search </a:t>
              </a:r>
              <a:r>
                <a:rPr b="0" i="0" lang="en-IE" sz="3600" u="none" cap="none" strike="noStrike">
                  <a:solidFill>
                    <a:srgbClr val="00AEEF"/>
                  </a:solidFill>
                  <a:latin typeface="Calibri"/>
                  <a:ea typeface="Calibri"/>
                  <a:cs typeface="Calibri"/>
                  <a:sym typeface="Calibri"/>
                </a:rPr>
                <a:t>Vevox</a:t>
              </a:r>
              <a:r>
                <a:rPr b="0" i="0" lang="en-IE" sz="3600" u="none" cap="none" strike="noStrike">
                  <a:solidFill>
                    <a:schemeClr val="dk1"/>
                  </a:solidFill>
                  <a:latin typeface="Calibri"/>
                  <a:ea typeface="Calibri"/>
                  <a:cs typeface="Calibri"/>
                  <a:sym typeface="Calibri"/>
                </a:rPr>
                <a:t> in the app store</a:t>
              </a:r>
              <a:endParaRPr b="0" i="0" sz="1400" u="none" cap="none" strike="noStrike">
                <a:solidFill>
                  <a:srgbClr val="000000"/>
                </a:solidFill>
                <a:latin typeface="Arial"/>
                <a:ea typeface="Arial"/>
                <a:cs typeface="Arial"/>
                <a:sym typeface="Arial"/>
              </a:endParaRPr>
            </a:p>
          </p:txBody>
        </p:sp>
        <p:sp>
          <p:nvSpPr>
            <p:cNvPr id="118" name="Google Shape;118;p11"/>
            <p:cNvSpPr txBox="1"/>
            <p:nvPr/>
          </p:nvSpPr>
          <p:spPr>
            <a:xfrm>
              <a:off x="127000" y="3600450"/>
              <a:ext cx="8890000" cy="646331"/>
            </a:xfrm>
            <a:prstGeom prst="rect">
              <a:avLst/>
            </a:prstGeom>
            <a:noFill/>
            <a:ln>
              <a:noFill/>
            </a:ln>
          </p:spPr>
          <p:txBody>
            <a:bodyPr anchorCtr="0" anchor="t"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3600"/>
                <a:buFont typeface="Arial"/>
                <a:buNone/>
              </a:pPr>
              <a:r>
                <a:rPr b="1" i="0" lang="en-IE" sz="3600" u="none" cap="none" strike="noStrike">
                  <a:solidFill>
                    <a:schemeClr val="dk1"/>
                  </a:solidFill>
                  <a:latin typeface="Calibri"/>
                  <a:ea typeface="Calibri"/>
                  <a:cs typeface="Calibri"/>
                  <a:sym typeface="Calibri"/>
                </a:rPr>
                <a:t>ID: 171-791-929</a:t>
              </a:r>
              <a:endParaRPr b="0" i="0" sz="1400" u="none" cap="none" strike="noStrike">
                <a:solidFill>
                  <a:srgbClr val="000000"/>
                </a:solidFill>
                <a:latin typeface="Arial"/>
                <a:ea typeface="Arial"/>
                <a:cs typeface="Arial"/>
                <a:sym typeface="Arial"/>
              </a:endParaRPr>
            </a:p>
          </p:txBody>
        </p:sp>
        <p:pic>
          <p:nvPicPr>
            <p:cNvPr id="119" name="Google Shape;119;p11"/>
            <p:cNvPicPr preferRelativeResize="0"/>
            <p:nvPr/>
          </p:nvPicPr>
          <p:blipFill rotWithShape="1">
            <a:blip r:embed="rId4">
              <a:alphaModFix/>
            </a:blip>
            <a:srcRect b="0" l="0" r="0" t="0"/>
            <a:stretch/>
          </p:blipFill>
          <p:spPr>
            <a:xfrm>
              <a:off x="1968783" y="4508500"/>
              <a:ext cx="5206435" cy="542591"/>
            </a:xfrm>
            <a:prstGeom prst="rect">
              <a:avLst/>
            </a:prstGeom>
            <a:noFill/>
            <a:ln>
              <a:noFill/>
            </a:ln>
          </p:spPr>
        </p:pic>
      </p:grpSp>
      <p:sp>
        <p:nvSpPr>
          <p:cNvPr id="120" name="Google Shape;120;p11"/>
          <p:cNvSpPr txBox="1"/>
          <p:nvPr/>
        </p:nvSpPr>
        <p:spPr>
          <a:xfrm>
            <a:off x="2968229" y="4762500"/>
            <a:ext cx="3207545" cy="36929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IE" sz="1800" u="none" cap="none" strike="noStrike">
                <a:solidFill>
                  <a:schemeClr val="dk1"/>
                </a:solidFill>
                <a:latin typeface="Calibri"/>
                <a:ea typeface="Calibri"/>
                <a:cs typeface="Calibri"/>
                <a:sym typeface="Calibri"/>
              </a:rPr>
              <a:t>Join: </a:t>
            </a:r>
            <a:r>
              <a:rPr b="1" i="0" lang="en-IE" sz="1800" u="none" cap="none" strike="noStrike">
                <a:solidFill>
                  <a:schemeClr val="dk1"/>
                </a:solidFill>
                <a:latin typeface="Calibri"/>
                <a:ea typeface="Calibri"/>
                <a:cs typeface="Calibri"/>
                <a:sym typeface="Calibri"/>
              </a:rPr>
              <a:t>vevox.app</a:t>
            </a:r>
            <a:r>
              <a:rPr b="0" i="0" lang="en-IE" sz="1800" u="none" cap="none" strike="noStrike">
                <a:solidFill>
                  <a:schemeClr val="dk1"/>
                </a:solidFill>
                <a:latin typeface="Calibri"/>
                <a:ea typeface="Calibri"/>
                <a:cs typeface="Calibri"/>
                <a:sym typeface="Calibri"/>
              </a:rPr>
              <a:t> ID: </a:t>
            </a:r>
            <a:r>
              <a:rPr b="1" i="0" lang="en-IE" sz="1800" u="none" cap="none" strike="noStrike">
                <a:solidFill>
                  <a:schemeClr val="dk1"/>
                </a:solidFill>
                <a:latin typeface="Calibri"/>
                <a:ea typeface="Calibri"/>
                <a:cs typeface="Calibri"/>
                <a:sym typeface="Calibri"/>
              </a:rPr>
              <a:t>171-791-929</a:t>
            </a:r>
            <a:endParaRPr b="0" i="0" sz="1400" u="none" cap="none" strike="noStrike">
              <a:solidFill>
                <a:srgbClr val="000000"/>
              </a:solidFill>
              <a:latin typeface="Arial"/>
              <a:ea typeface="Arial"/>
              <a:cs typeface="Arial"/>
              <a:sym typeface="Arial"/>
            </a:endParaRPr>
          </a:p>
        </p:txBody>
      </p:sp>
      <p:sp>
        <p:nvSpPr>
          <p:cNvPr descr="Joining Instructions" id="121" name="Google Shape;121;p11"/>
          <p:cNvSpPr txBox="1"/>
          <p:nvPr>
            <p:ph type="title"/>
          </p:nvPr>
        </p:nvSpPr>
        <p:spPr>
          <a:xfrm>
            <a:off x="683568" y="-1905000"/>
            <a:ext cx="7772400" cy="1224136"/>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lt1"/>
              </a:buClr>
              <a:buSzPts val="6000"/>
              <a:buFont typeface="Calibri"/>
              <a:buNone/>
            </a:pPr>
            <a:r>
              <a:rPr b="1" i="0" lang="en-IE" sz="6000" u="none" cap="none" strike="noStrike">
                <a:solidFill>
                  <a:schemeClr val="lt1"/>
                </a:solidFill>
                <a:latin typeface="Calibri"/>
                <a:ea typeface="Calibri"/>
                <a:cs typeface="Calibri"/>
                <a:sym typeface="Calibri"/>
              </a:rPr>
              <a:t>JOINING INSTRUCTIONS</a:t>
            </a:r>
            <a:endParaRPr/>
          </a:p>
        </p:txBody>
      </p:sp>
      <p:pic>
        <p:nvPicPr>
          <p:cNvPr descr="QR code" id="122" name="Google Shape;122;p11"/>
          <p:cNvPicPr preferRelativeResize="0"/>
          <p:nvPr/>
        </p:nvPicPr>
        <p:blipFill rotWithShape="1">
          <a:blip r:embed="rId5">
            <a:alphaModFix/>
          </a:blip>
          <a:srcRect b="0" l="0" r="0" t="0"/>
          <a:stretch/>
        </p:blipFill>
        <p:spPr>
          <a:xfrm>
            <a:off x="7524328" y="3519167"/>
            <a:ext cx="1397000" cy="1397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Experience Dementia</a:t>
            </a:r>
            <a:endParaRPr/>
          </a:p>
        </p:txBody>
      </p:sp>
      <p:sp>
        <p:nvSpPr>
          <p:cNvPr id="128" name="Google Shape;128;p1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77500" lnSpcReduction="20000"/>
          </a:bodyPr>
          <a:lstStyle/>
          <a:p>
            <a:pPr indent="0" lvl="0" marL="0" rtl="0" algn="ctr">
              <a:lnSpc>
                <a:spcPct val="100000"/>
              </a:lnSpc>
              <a:spcBef>
                <a:spcPts val="0"/>
              </a:spcBef>
              <a:spcAft>
                <a:spcPts val="0"/>
              </a:spcAft>
              <a:buClr>
                <a:schemeClr val="dk1"/>
              </a:buClr>
              <a:buSzPct val="100000"/>
              <a:buNone/>
            </a:pPr>
            <a:r>
              <a:rPr lang="en-IE"/>
              <a:t>As a trainer, you are running an immersive workshop demonstrating to professionals and carers what it is like to experience Dementia. </a:t>
            </a:r>
            <a:endParaRPr/>
          </a:p>
          <a:p>
            <a:pPr indent="0" lvl="0" marL="0" rtl="0" algn="ctr">
              <a:lnSpc>
                <a:spcPct val="100000"/>
              </a:lnSpc>
              <a:spcBef>
                <a:spcPts val="496"/>
              </a:spcBef>
              <a:spcAft>
                <a:spcPts val="0"/>
              </a:spcAft>
              <a:buClr>
                <a:schemeClr val="dk1"/>
              </a:buClr>
              <a:buSzPct val="100000"/>
              <a:buNone/>
            </a:pPr>
            <a:r>
              <a:t/>
            </a:r>
            <a:endParaRPr/>
          </a:p>
          <a:p>
            <a:pPr indent="0" lvl="0" marL="0" rtl="0" algn="ctr">
              <a:lnSpc>
                <a:spcPct val="100000"/>
              </a:lnSpc>
              <a:spcBef>
                <a:spcPts val="496"/>
              </a:spcBef>
              <a:spcAft>
                <a:spcPts val="0"/>
              </a:spcAft>
              <a:buClr>
                <a:schemeClr val="dk1"/>
              </a:buClr>
              <a:buSzPct val="100000"/>
              <a:buNone/>
            </a:pPr>
            <a:r>
              <a:rPr lang="en-IE"/>
              <a:t>After trying the immersive experience, one of your members becomes upset and is unwilling to continue with the experience citing the ‘realness’ of the experience. </a:t>
            </a:r>
            <a:endParaRPr/>
          </a:p>
          <a:p>
            <a:pPr indent="0" lvl="0" marL="0" rtl="0" algn="ctr">
              <a:lnSpc>
                <a:spcPct val="100000"/>
              </a:lnSpc>
              <a:spcBef>
                <a:spcPts val="496"/>
              </a:spcBef>
              <a:spcAft>
                <a:spcPts val="0"/>
              </a:spcAft>
              <a:buClr>
                <a:schemeClr val="dk1"/>
              </a:buClr>
              <a:buSzPct val="100000"/>
              <a:buNone/>
            </a:pPr>
            <a:r>
              <a:t/>
            </a:r>
            <a:endParaRPr/>
          </a:p>
          <a:p>
            <a:pPr indent="0" lvl="0" marL="0" rtl="0" algn="ctr">
              <a:lnSpc>
                <a:spcPct val="100000"/>
              </a:lnSpc>
              <a:spcBef>
                <a:spcPts val="496"/>
              </a:spcBef>
              <a:spcAft>
                <a:spcPts val="0"/>
              </a:spcAft>
              <a:buClr>
                <a:schemeClr val="dk1"/>
              </a:buClr>
              <a:buSzPct val="100000"/>
              <a:buNone/>
            </a:pPr>
            <a:r>
              <a:rPr lang="en-IE"/>
              <a:t>How do you proceed? </a:t>
            </a:r>
            <a:endParaRPr/>
          </a:p>
        </p:txBody>
      </p:sp>
      <p:sp>
        <p:nvSpPr>
          <p:cNvPr id="129" name="Google Shape;129;p12"/>
          <p:cNvSpPr txBox="1"/>
          <p:nvPr/>
        </p:nvSpPr>
        <p:spPr>
          <a:xfrm>
            <a:off x="6876256" y="4716161"/>
            <a:ext cx="2895600" cy="273844"/>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IE" sz="1800" u="none" cap="none" strike="noStrike">
                <a:solidFill>
                  <a:schemeClr val="dk1"/>
                </a:solidFill>
                <a:latin typeface="Calibri"/>
                <a:ea typeface="Calibri"/>
                <a:cs typeface="Calibri"/>
                <a:sym typeface="Calibri"/>
              </a:rPr>
              <a:t>ID: 171-791-929</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Experience Dementia</a:t>
            </a:r>
            <a:endParaRPr/>
          </a:p>
        </p:txBody>
      </p:sp>
      <p:sp>
        <p:nvSpPr>
          <p:cNvPr id="135" name="Google Shape;135;p13"/>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62500" lnSpcReduction="20000"/>
          </a:bodyPr>
          <a:lstStyle/>
          <a:p>
            <a:pPr indent="-514350" lvl="0" marL="514350" rtl="0" algn="l">
              <a:lnSpc>
                <a:spcPct val="100000"/>
              </a:lnSpc>
              <a:spcBef>
                <a:spcPts val="0"/>
              </a:spcBef>
              <a:spcAft>
                <a:spcPts val="0"/>
              </a:spcAft>
              <a:buClr>
                <a:schemeClr val="dk1"/>
              </a:buClr>
              <a:buSzPct val="100000"/>
              <a:buFont typeface="Arial"/>
              <a:buAutoNum type="alphaUcPeriod"/>
            </a:pPr>
            <a:r>
              <a:rPr lang="en-IE"/>
              <a:t>Assume they are talking about the graphics of the experience and suggest they take a 10-minute break before trying the immersive experience. </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Assume they are refereeing to a close contact with Dementia and is upset as the immersive experience brought up difficult emotions. Suggest they take a break, or not return to the virtual environment. </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Tell them that it’s not real, it’s just a computer simulation. </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Ask them what the difficulty is and if appropriate discuss what about the simulation caused the difficulties</a:t>
            </a:r>
            <a:endParaRPr/>
          </a:p>
        </p:txBody>
      </p:sp>
      <p:sp>
        <p:nvSpPr>
          <p:cNvPr id="136" name="Google Shape;136;p13"/>
          <p:cNvSpPr txBox="1"/>
          <p:nvPr/>
        </p:nvSpPr>
        <p:spPr>
          <a:xfrm>
            <a:off x="6876256" y="4716161"/>
            <a:ext cx="2895600" cy="273844"/>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IE" sz="1800" u="none" cap="none" strike="noStrike">
                <a:solidFill>
                  <a:schemeClr val="dk1"/>
                </a:solidFill>
                <a:latin typeface="Calibri"/>
                <a:ea typeface="Calibri"/>
                <a:cs typeface="Calibri"/>
                <a:sym typeface="Calibri"/>
              </a:rPr>
              <a:t>ID: 171-791-929</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32"/>
          <p:cNvSpPr txBox="1"/>
          <p:nvPr>
            <p:ph type="title"/>
          </p:nvPr>
        </p:nvSpPr>
        <p:spPr>
          <a:xfrm>
            <a:off x="981307" y="1863794"/>
            <a:ext cx="7616283" cy="85725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00000"/>
              </a:lnSpc>
              <a:spcBef>
                <a:spcPts val="0"/>
              </a:spcBef>
              <a:spcAft>
                <a:spcPts val="0"/>
              </a:spcAft>
              <a:buClr>
                <a:schemeClr val="lt1"/>
              </a:buClr>
              <a:buSzPct val="138888"/>
              <a:buNone/>
            </a:pPr>
            <a:r>
              <a:rPr lang="en-IE"/>
              <a:t>1. How would you answer each scenario?</a:t>
            </a:r>
            <a:br>
              <a:rPr lang="en-IE"/>
            </a:br>
            <a:br>
              <a:rPr lang="en-IE"/>
            </a:br>
            <a:r>
              <a:rPr lang="en-IE"/>
              <a:t>2. What other ethical dilemmas do you think</a:t>
            </a:r>
            <a:br>
              <a:rPr lang="en-IE"/>
            </a:br>
            <a:r>
              <a:rPr lang="en-IE"/>
              <a:t>     could occur and how would you respond</a:t>
            </a:r>
            <a:br>
              <a:rPr lang="en-IE"/>
            </a:br>
            <a:r>
              <a:rPr lang="en-IE"/>
              <a:t>     to them?</a:t>
            </a:r>
            <a:br>
              <a:rPr lang="en-IE"/>
            </a:br>
            <a:br>
              <a:rPr lang="en-IE"/>
            </a:br>
            <a:br>
              <a:rPr lang="en-IE"/>
            </a:br>
            <a:endParaRPr/>
          </a:p>
        </p:txBody>
      </p:sp>
      <p:sp>
        <p:nvSpPr>
          <p:cNvPr id="142" name="Google Shape;142;p32"/>
          <p:cNvSpPr txBox="1"/>
          <p:nvPr>
            <p:ph idx="1" type="body"/>
          </p:nvPr>
        </p:nvSpPr>
        <p:spPr>
          <a:xfrm>
            <a:off x="2351150" y="602165"/>
            <a:ext cx="4599777" cy="1003611"/>
          </a:xfrm>
          <a:prstGeom prst="rect">
            <a:avLst/>
          </a:prstGeom>
          <a:noFill/>
          <a:ln>
            <a:noFill/>
          </a:ln>
        </p:spPr>
        <p:txBody>
          <a:bodyPr anchorCtr="0" anchor="b" bIns="45700" lIns="91425" spcFirstLastPara="1" rIns="91425" wrap="square" tIns="45700">
            <a:normAutofit lnSpcReduction="10000"/>
          </a:bodyPr>
          <a:lstStyle/>
          <a:p>
            <a:pPr indent="0" lvl="0" marL="0" rtl="0" algn="ctr">
              <a:lnSpc>
                <a:spcPct val="100000"/>
              </a:lnSpc>
              <a:spcBef>
                <a:spcPts val="0"/>
              </a:spcBef>
              <a:spcAft>
                <a:spcPts val="0"/>
              </a:spcAft>
              <a:buClr>
                <a:schemeClr val="dk1"/>
              </a:buClr>
              <a:buSzPts val="2162"/>
              <a:buNone/>
            </a:pPr>
            <a:r>
              <a:rPr lang="en-IE">
                <a:solidFill>
                  <a:srgbClr val="0070C0"/>
                </a:solidFill>
              </a:rPr>
              <a:t>Small Group Discussion</a:t>
            </a:r>
            <a:endParaRPr/>
          </a:p>
          <a:p>
            <a:pPr indent="0" lvl="0" marL="0" rtl="0" algn="ctr">
              <a:lnSpc>
                <a:spcPct val="100000"/>
              </a:lnSpc>
              <a:spcBef>
                <a:spcPts val="0"/>
              </a:spcBef>
              <a:spcAft>
                <a:spcPts val="0"/>
              </a:spcAft>
              <a:buClr>
                <a:schemeClr val="dk1"/>
              </a:buClr>
              <a:buSzPts val="2162"/>
              <a:buNone/>
            </a:pPr>
            <a:r>
              <a:t/>
            </a:r>
            <a:endParaRPr>
              <a:solidFill>
                <a:srgbClr val="0070C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7"/>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1 - Experience Sharing</a:t>
            </a:r>
            <a:endParaRPr/>
          </a:p>
        </p:txBody>
      </p:sp>
      <p:sp>
        <p:nvSpPr>
          <p:cNvPr id="148" name="Google Shape;148;p17"/>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lnSpc>
                <a:spcPct val="100000"/>
              </a:lnSpc>
              <a:spcBef>
                <a:spcPts val="0"/>
              </a:spcBef>
              <a:spcAft>
                <a:spcPts val="0"/>
              </a:spcAft>
              <a:buClr>
                <a:schemeClr val="dk1"/>
              </a:buClr>
              <a:buSzPct val="100000"/>
              <a:buNone/>
            </a:pPr>
            <a:r>
              <a:rPr i="1" lang="en-IE"/>
              <a:t>After an immersive simulation demonstration to professionals and carers you start your discussion with the group and hear one member say </a:t>
            </a:r>
            <a:endParaRPr/>
          </a:p>
          <a:p>
            <a:pPr indent="0" lvl="0" marL="0" rtl="0" algn="ctr">
              <a:lnSpc>
                <a:spcPct val="100000"/>
              </a:lnSpc>
              <a:spcBef>
                <a:spcPts val="592"/>
              </a:spcBef>
              <a:spcAft>
                <a:spcPts val="0"/>
              </a:spcAft>
              <a:buClr>
                <a:schemeClr val="dk1"/>
              </a:buClr>
              <a:buSzPct val="100000"/>
              <a:buNone/>
            </a:pPr>
            <a:r>
              <a:t/>
            </a:r>
            <a:endParaRPr i="1"/>
          </a:p>
          <a:p>
            <a:pPr indent="0" lvl="0" marL="0" rtl="0" algn="ctr">
              <a:lnSpc>
                <a:spcPct val="100000"/>
              </a:lnSpc>
              <a:spcBef>
                <a:spcPts val="592"/>
              </a:spcBef>
              <a:spcAft>
                <a:spcPts val="0"/>
              </a:spcAft>
              <a:buClr>
                <a:schemeClr val="dk1"/>
              </a:buClr>
              <a:buSzPct val="100000"/>
              <a:buNone/>
            </a:pPr>
            <a:r>
              <a:rPr i="1" lang="en-IE"/>
              <a:t>“…I can’t wait to tell my mother I know exactly what she’s going through now”. </a:t>
            </a:r>
            <a:endParaRPr/>
          </a:p>
          <a:p>
            <a:pPr indent="-154940" lvl="0" marL="342900" rtl="0" algn="ctr">
              <a:lnSpc>
                <a:spcPct val="100000"/>
              </a:lnSpc>
              <a:spcBef>
                <a:spcPts val="592"/>
              </a:spcBef>
              <a:spcAft>
                <a:spcPts val="0"/>
              </a:spcAft>
              <a:buClr>
                <a:schemeClr val="dk1"/>
              </a:buClr>
              <a:buSzPct val="100000"/>
              <a:buNone/>
            </a:pPr>
            <a:r>
              <a:t/>
            </a:r>
            <a:endParaRPr i="1"/>
          </a:p>
          <a:p>
            <a:pPr indent="0" lvl="0" marL="0" rtl="0" algn="ctr">
              <a:lnSpc>
                <a:spcPct val="100000"/>
              </a:lnSpc>
              <a:spcBef>
                <a:spcPts val="592"/>
              </a:spcBef>
              <a:spcAft>
                <a:spcPts val="0"/>
              </a:spcAft>
              <a:buClr>
                <a:schemeClr val="dk1"/>
              </a:buClr>
              <a:buSzPct val="100000"/>
              <a:buNone/>
            </a:pPr>
            <a:r>
              <a:rPr i="1" lang="en-IE"/>
              <a:t>What do you do?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8"/>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1: Experience Sharing</a:t>
            </a:r>
            <a:endParaRPr/>
          </a:p>
        </p:txBody>
      </p:sp>
      <p:sp>
        <p:nvSpPr>
          <p:cNvPr id="154" name="Google Shape;154;p18"/>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62500" lnSpcReduction="20000"/>
          </a:bodyPr>
          <a:lstStyle/>
          <a:p>
            <a:pPr indent="-514350" lvl="0" marL="514350" rtl="0" algn="l">
              <a:lnSpc>
                <a:spcPct val="100000"/>
              </a:lnSpc>
              <a:spcBef>
                <a:spcPts val="0"/>
              </a:spcBef>
              <a:spcAft>
                <a:spcPts val="0"/>
              </a:spcAft>
              <a:buClr>
                <a:schemeClr val="dk1"/>
              </a:buClr>
              <a:buSzPct val="100000"/>
              <a:buFont typeface="Arial"/>
              <a:buAutoNum type="alphaUcPeriod"/>
            </a:pPr>
            <a:r>
              <a:rPr lang="en-IE"/>
              <a:t>Tell the member how great it is he/she had a good experience and how positively their comments will be received.</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Explain how the experience while detailed, does not fully represent a person with Dementia’s experience, only elements of it.</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Agree that it is great to be able to experience the challenges in person and ask him/her to recommend this to colleagues.</a:t>
            </a:r>
            <a:endParaRPr/>
          </a:p>
          <a:p>
            <a:pPr indent="-387350" lvl="0" marL="641350" rtl="0" algn="l">
              <a:lnSpc>
                <a:spcPct val="100000"/>
              </a:lnSpc>
              <a:spcBef>
                <a:spcPts val="400"/>
              </a:spcBef>
              <a:spcAft>
                <a:spcPts val="0"/>
              </a:spcAft>
              <a:buClr>
                <a:schemeClr val="dk1"/>
              </a:buClr>
              <a:buSzPct val="100000"/>
              <a:buFont typeface="Arial"/>
              <a:buNone/>
            </a:pPr>
            <a:r>
              <a:t/>
            </a:r>
            <a:endParaRPr/>
          </a:p>
          <a:p>
            <a:pPr indent="-514350" lvl="0" marL="514350" rtl="0" algn="l">
              <a:lnSpc>
                <a:spcPct val="100000"/>
              </a:lnSpc>
              <a:spcBef>
                <a:spcPts val="400"/>
              </a:spcBef>
              <a:spcAft>
                <a:spcPts val="0"/>
              </a:spcAft>
              <a:buClr>
                <a:schemeClr val="dk1"/>
              </a:buClr>
              <a:buSzPct val="100000"/>
              <a:buFont typeface="Arial"/>
              <a:buAutoNum type="alphaUcPeriod"/>
            </a:pPr>
            <a:r>
              <a:rPr lang="en-IE"/>
              <a:t>Explain that different people experience dementia in different ways and suggest that he/she asks her mother to try the demonstration to see if it resonates with her.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43"/>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2: Design &amp; Development</a:t>
            </a:r>
            <a:endParaRPr/>
          </a:p>
        </p:txBody>
      </p:sp>
      <p:sp>
        <p:nvSpPr>
          <p:cNvPr id="160" name="Google Shape;160;p43"/>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rPr i="1" lang="en-IE"/>
              <a:t>A toolkit designed to simulate the lived experience of Dementia is created. </a:t>
            </a:r>
            <a:endParaRPr/>
          </a:p>
          <a:p>
            <a:pPr indent="0" lvl="0" marL="0" rtl="0" algn="ctr">
              <a:lnSpc>
                <a:spcPct val="100000"/>
              </a:lnSpc>
              <a:spcBef>
                <a:spcPts val="640"/>
              </a:spcBef>
              <a:spcAft>
                <a:spcPts val="0"/>
              </a:spcAft>
              <a:buClr>
                <a:schemeClr val="dk1"/>
              </a:buClr>
              <a:buSzPts val="3200"/>
              <a:buNone/>
            </a:pPr>
            <a:r>
              <a:t/>
            </a:r>
            <a:endParaRPr i="1"/>
          </a:p>
          <a:p>
            <a:pPr indent="0" lvl="0" marL="0" rtl="0" algn="ctr">
              <a:lnSpc>
                <a:spcPct val="100000"/>
              </a:lnSpc>
              <a:spcBef>
                <a:spcPts val="640"/>
              </a:spcBef>
              <a:spcAft>
                <a:spcPts val="0"/>
              </a:spcAft>
              <a:buClr>
                <a:schemeClr val="dk1"/>
              </a:buClr>
              <a:buSzPts val="3200"/>
              <a:buNone/>
            </a:pPr>
            <a:r>
              <a:rPr i="1" lang="en-IE"/>
              <a:t>People with Dementia should be involved in…?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3"/>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2: Design &amp; Development</a:t>
            </a:r>
            <a:endParaRPr/>
          </a:p>
        </p:txBody>
      </p:sp>
      <p:sp>
        <p:nvSpPr>
          <p:cNvPr id="166" name="Google Shape;166;p23"/>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92500" lnSpcReduction="20000"/>
          </a:bodyPr>
          <a:lstStyle/>
          <a:p>
            <a:pPr indent="-514350" lvl="0" marL="514350" rtl="0" algn="l">
              <a:lnSpc>
                <a:spcPct val="100000"/>
              </a:lnSpc>
              <a:spcBef>
                <a:spcPts val="0"/>
              </a:spcBef>
              <a:spcAft>
                <a:spcPts val="0"/>
              </a:spcAft>
              <a:buClr>
                <a:schemeClr val="dk1"/>
              </a:buClr>
              <a:buSzPct val="100000"/>
              <a:buFont typeface="Arial"/>
              <a:buAutoNum type="alphaUcPeriod"/>
            </a:pPr>
            <a:r>
              <a:rPr lang="en-IE"/>
              <a:t>The design of the tools…</a:t>
            </a:r>
            <a:endParaRPr/>
          </a:p>
          <a:p>
            <a:pPr indent="-326390" lvl="0" marL="702310" rtl="0" algn="l">
              <a:lnSpc>
                <a:spcPct val="100000"/>
              </a:lnSpc>
              <a:spcBef>
                <a:spcPts val="592"/>
              </a:spcBef>
              <a:spcAft>
                <a:spcPts val="0"/>
              </a:spcAft>
              <a:buClr>
                <a:schemeClr val="dk1"/>
              </a:buClr>
              <a:buSzPct val="100000"/>
              <a:buFont typeface="Arial"/>
              <a:buNone/>
            </a:pPr>
            <a:r>
              <a:t/>
            </a:r>
            <a:endParaRPr/>
          </a:p>
          <a:p>
            <a:pPr indent="-514350" lvl="0" marL="514350" rtl="0" algn="l">
              <a:lnSpc>
                <a:spcPct val="100000"/>
              </a:lnSpc>
              <a:spcBef>
                <a:spcPts val="592"/>
              </a:spcBef>
              <a:spcAft>
                <a:spcPts val="0"/>
              </a:spcAft>
              <a:buClr>
                <a:schemeClr val="dk1"/>
              </a:buClr>
              <a:buSzPct val="100000"/>
              <a:buFont typeface="Arial"/>
              <a:buAutoNum type="alphaUcPeriod"/>
            </a:pPr>
            <a:r>
              <a:rPr lang="en-IE"/>
              <a:t>The design and the development of tools…</a:t>
            </a:r>
            <a:endParaRPr/>
          </a:p>
          <a:p>
            <a:pPr indent="-326390" lvl="0" marL="702310" rtl="0" algn="l">
              <a:lnSpc>
                <a:spcPct val="100000"/>
              </a:lnSpc>
              <a:spcBef>
                <a:spcPts val="592"/>
              </a:spcBef>
              <a:spcAft>
                <a:spcPts val="0"/>
              </a:spcAft>
              <a:buClr>
                <a:schemeClr val="dk1"/>
              </a:buClr>
              <a:buSzPct val="100000"/>
              <a:buFont typeface="Arial"/>
              <a:buNone/>
            </a:pPr>
            <a:r>
              <a:t/>
            </a:r>
            <a:endParaRPr/>
          </a:p>
          <a:p>
            <a:pPr indent="-514350" lvl="0" marL="514350" rtl="0" algn="l">
              <a:lnSpc>
                <a:spcPct val="100000"/>
              </a:lnSpc>
              <a:spcBef>
                <a:spcPts val="592"/>
              </a:spcBef>
              <a:spcAft>
                <a:spcPts val="0"/>
              </a:spcAft>
              <a:buClr>
                <a:schemeClr val="dk1"/>
              </a:buClr>
              <a:buSzPct val="100000"/>
              <a:buFont typeface="Arial"/>
              <a:buAutoNum type="alphaUcPeriod"/>
            </a:pPr>
            <a:r>
              <a:rPr lang="en-IE"/>
              <a:t>The design and the testing of tools…</a:t>
            </a:r>
            <a:endParaRPr/>
          </a:p>
          <a:p>
            <a:pPr indent="-326390" lvl="0" marL="702310" rtl="0" algn="l">
              <a:lnSpc>
                <a:spcPct val="100000"/>
              </a:lnSpc>
              <a:spcBef>
                <a:spcPts val="592"/>
              </a:spcBef>
              <a:spcAft>
                <a:spcPts val="0"/>
              </a:spcAft>
              <a:buClr>
                <a:schemeClr val="dk1"/>
              </a:buClr>
              <a:buSzPct val="100000"/>
              <a:buFont typeface="Arial"/>
              <a:buNone/>
            </a:pPr>
            <a:r>
              <a:t/>
            </a:r>
            <a:endParaRPr/>
          </a:p>
          <a:p>
            <a:pPr indent="-514350" lvl="0" marL="514350" rtl="0" algn="l">
              <a:lnSpc>
                <a:spcPct val="100000"/>
              </a:lnSpc>
              <a:spcBef>
                <a:spcPts val="592"/>
              </a:spcBef>
              <a:spcAft>
                <a:spcPts val="0"/>
              </a:spcAft>
              <a:buClr>
                <a:schemeClr val="dk1"/>
              </a:buClr>
              <a:buSzPct val="100000"/>
              <a:buFont typeface="Arial"/>
              <a:buAutoNum type="alphaUcPeriod"/>
            </a:pPr>
            <a:r>
              <a:rPr lang="en-IE"/>
              <a:t>The design, development and testing…</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7"/>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3: Simulation Experience </a:t>
            </a:r>
            <a:endParaRPr/>
          </a:p>
        </p:txBody>
      </p:sp>
      <p:sp>
        <p:nvSpPr>
          <p:cNvPr id="172" name="Google Shape;172;p27"/>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85000" lnSpcReduction="20000"/>
          </a:bodyPr>
          <a:lstStyle/>
          <a:p>
            <a:pPr indent="0" lvl="0" marL="0" rtl="0" algn="ctr">
              <a:lnSpc>
                <a:spcPct val="100000"/>
              </a:lnSpc>
              <a:spcBef>
                <a:spcPts val="0"/>
              </a:spcBef>
              <a:spcAft>
                <a:spcPts val="0"/>
              </a:spcAft>
              <a:buClr>
                <a:schemeClr val="dk1"/>
              </a:buClr>
              <a:buSzPct val="100000"/>
              <a:buNone/>
            </a:pPr>
            <a:r>
              <a:rPr i="1" lang="en-IE"/>
              <a:t>Your supervisor has asked you to take part in a 1-week training workshop. </a:t>
            </a:r>
            <a:endParaRPr/>
          </a:p>
          <a:p>
            <a:pPr indent="0" lvl="0" marL="0" rtl="0" algn="ctr">
              <a:lnSpc>
                <a:spcPct val="100000"/>
              </a:lnSpc>
              <a:spcBef>
                <a:spcPts val="544"/>
              </a:spcBef>
              <a:spcAft>
                <a:spcPts val="0"/>
              </a:spcAft>
              <a:buClr>
                <a:schemeClr val="dk1"/>
              </a:buClr>
              <a:buSzPct val="100000"/>
              <a:buNone/>
            </a:pPr>
            <a:r>
              <a:t/>
            </a:r>
            <a:endParaRPr i="1"/>
          </a:p>
          <a:p>
            <a:pPr indent="0" lvl="0" marL="0" rtl="0" algn="ctr">
              <a:lnSpc>
                <a:spcPct val="100000"/>
              </a:lnSpc>
              <a:spcBef>
                <a:spcPts val="544"/>
              </a:spcBef>
              <a:spcAft>
                <a:spcPts val="0"/>
              </a:spcAft>
              <a:buClr>
                <a:schemeClr val="dk1"/>
              </a:buClr>
              <a:buSzPct val="100000"/>
              <a:buNone/>
            </a:pPr>
            <a:r>
              <a:rPr i="1" lang="en-IE"/>
              <a:t>5% of the training is about person-centered Dementia care and the remaining time provides simulations of the dementia experience. </a:t>
            </a:r>
            <a:endParaRPr/>
          </a:p>
          <a:p>
            <a:pPr indent="0" lvl="0" marL="0" rtl="0" algn="ctr">
              <a:lnSpc>
                <a:spcPct val="100000"/>
              </a:lnSpc>
              <a:spcBef>
                <a:spcPts val="544"/>
              </a:spcBef>
              <a:spcAft>
                <a:spcPts val="0"/>
              </a:spcAft>
              <a:buClr>
                <a:schemeClr val="dk1"/>
              </a:buClr>
              <a:buSzPct val="100000"/>
              <a:buNone/>
            </a:pPr>
            <a:r>
              <a:t/>
            </a:r>
            <a:endParaRPr i="1"/>
          </a:p>
          <a:p>
            <a:pPr indent="0" lvl="0" marL="0" rtl="0" algn="ctr">
              <a:lnSpc>
                <a:spcPct val="100000"/>
              </a:lnSpc>
              <a:spcBef>
                <a:spcPts val="544"/>
              </a:spcBef>
              <a:spcAft>
                <a:spcPts val="0"/>
              </a:spcAft>
              <a:buClr>
                <a:schemeClr val="dk1"/>
              </a:buClr>
              <a:buSzPct val="100000"/>
              <a:buNone/>
            </a:pPr>
            <a:r>
              <a:rPr i="1" lang="en-IE"/>
              <a:t>However, you doubt the effectiveness of the simulations. What do you do?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2"/>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lt1"/>
              </a:buClr>
              <a:buSzPts val="4000"/>
              <a:buFont typeface="Calibri"/>
              <a:buNone/>
            </a:pPr>
            <a:r>
              <a:rPr lang="en-IE"/>
              <a:t>BACKGROUND</a:t>
            </a:r>
            <a:endParaRPr/>
          </a:p>
        </p:txBody>
      </p:sp>
      <p:sp>
        <p:nvSpPr>
          <p:cNvPr id="48" name="Google Shape;48;p2"/>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8"/>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3: Simulation Experience</a:t>
            </a:r>
            <a:endParaRPr/>
          </a:p>
        </p:txBody>
      </p:sp>
      <p:sp>
        <p:nvSpPr>
          <p:cNvPr id="178" name="Google Shape;178;p28"/>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62500" lnSpcReduction="10000"/>
          </a:bodyPr>
          <a:lstStyle/>
          <a:p>
            <a:pPr indent="-499110" lvl="0" marL="514350" rtl="0" algn="l">
              <a:lnSpc>
                <a:spcPct val="100000"/>
              </a:lnSpc>
              <a:spcBef>
                <a:spcPts val="0"/>
              </a:spcBef>
              <a:spcAft>
                <a:spcPts val="0"/>
              </a:spcAft>
              <a:buClr>
                <a:schemeClr val="dk1"/>
              </a:buClr>
              <a:buSzPct val="100000"/>
              <a:buFont typeface="Arial"/>
              <a:buAutoNum type="alphaUcPeriod"/>
            </a:pPr>
            <a:r>
              <a:rPr lang="en-IE"/>
              <a:t>Say you won’t attend any of the training as it serves no purpose.</a:t>
            </a:r>
            <a:endParaRPr/>
          </a:p>
          <a:p>
            <a:pPr indent="-372110" lvl="0" marL="656590" rtl="0" algn="l">
              <a:lnSpc>
                <a:spcPct val="100000"/>
              </a:lnSpc>
              <a:spcBef>
                <a:spcPts val="448"/>
              </a:spcBef>
              <a:spcAft>
                <a:spcPts val="0"/>
              </a:spcAft>
              <a:buClr>
                <a:schemeClr val="dk1"/>
              </a:buClr>
              <a:buSzPct val="100000"/>
              <a:buFont typeface="Arial"/>
              <a:buNone/>
            </a:pPr>
            <a:r>
              <a:t/>
            </a:r>
            <a:endParaRPr/>
          </a:p>
          <a:p>
            <a:pPr indent="-499110" lvl="0" marL="514350" rtl="0" algn="l">
              <a:lnSpc>
                <a:spcPct val="100000"/>
              </a:lnSpc>
              <a:spcBef>
                <a:spcPts val="448"/>
              </a:spcBef>
              <a:spcAft>
                <a:spcPts val="0"/>
              </a:spcAft>
              <a:buClr>
                <a:schemeClr val="dk1"/>
              </a:buClr>
              <a:buSzPct val="100000"/>
              <a:buFont typeface="Arial"/>
              <a:buAutoNum type="alphaUcPeriod"/>
            </a:pPr>
            <a:r>
              <a:rPr lang="en-IE"/>
              <a:t>Say you’ll only attend one day of training – the day with the person centred care content.</a:t>
            </a:r>
            <a:endParaRPr/>
          </a:p>
          <a:p>
            <a:pPr indent="-372110" lvl="0" marL="656590" rtl="0" algn="l">
              <a:lnSpc>
                <a:spcPct val="100000"/>
              </a:lnSpc>
              <a:spcBef>
                <a:spcPts val="448"/>
              </a:spcBef>
              <a:spcAft>
                <a:spcPts val="0"/>
              </a:spcAft>
              <a:buClr>
                <a:schemeClr val="dk1"/>
              </a:buClr>
              <a:buSzPct val="100000"/>
              <a:buFont typeface="Arial"/>
              <a:buNone/>
            </a:pPr>
            <a:r>
              <a:t/>
            </a:r>
            <a:endParaRPr/>
          </a:p>
          <a:p>
            <a:pPr indent="-499110" lvl="0" marL="514350" rtl="0" algn="l">
              <a:lnSpc>
                <a:spcPct val="100000"/>
              </a:lnSpc>
              <a:spcBef>
                <a:spcPts val="448"/>
              </a:spcBef>
              <a:spcAft>
                <a:spcPts val="0"/>
              </a:spcAft>
              <a:buClr>
                <a:schemeClr val="dk1"/>
              </a:buClr>
              <a:buSzPct val="100000"/>
              <a:buFont typeface="Arial"/>
              <a:buAutoNum type="alphaUcPeriod"/>
            </a:pPr>
            <a:r>
              <a:rPr lang="en-IE"/>
              <a:t>Go along but try to get pockets of time to keep up to date with emails and day-to-day tasks that you know will be coming in.</a:t>
            </a:r>
            <a:endParaRPr/>
          </a:p>
          <a:p>
            <a:pPr indent="-372110" lvl="0" marL="656590" rtl="0" algn="l">
              <a:lnSpc>
                <a:spcPct val="100000"/>
              </a:lnSpc>
              <a:spcBef>
                <a:spcPts val="448"/>
              </a:spcBef>
              <a:spcAft>
                <a:spcPts val="0"/>
              </a:spcAft>
              <a:buClr>
                <a:schemeClr val="dk1"/>
              </a:buClr>
              <a:buSzPct val="100000"/>
              <a:buFont typeface="Arial"/>
              <a:buNone/>
            </a:pPr>
            <a:r>
              <a:t/>
            </a:r>
            <a:endParaRPr/>
          </a:p>
          <a:p>
            <a:pPr indent="-499110" lvl="0" marL="514350" rtl="0" algn="l">
              <a:lnSpc>
                <a:spcPct val="100000"/>
              </a:lnSpc>
              <a:spcBef>
                <a:spcPts val="448"/>
              </a:spcBef>
              <a:spcAft>
                <a:spcPts val="0"/>
              </a:spcAft>
              <a:buClr>
                <a:schemeClr val="dk1"/>
              </a:buClr>
              <a:buSzPct val="100000"/>
              <a:buFont typeface="Arial"/>
              <a:buAutoNum type="alphaUcPeriod"/>
            </a:pPr>
            <a:r>
              <a:rPr lang="en-IE"/>
              <a:t>Ask for access to the simulation materials and say you’ll test them out in your own time.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4: Emotional Response</a:t>
            </a:r>
            <a:endParaRPr/>
          </a:p>
        </p:txBody>
      </p:sp>
      <p:sp>
        <p:nvSpPr>
          <p:cNvPr id="184" name="Google Shape;184;p2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lnSpc>
                <a:spcPct val="100000"/>
              </a:lnSpc>
              <a:spcBef>
                <a:spcPts val="0"/>
              </a:spcBef>
              <a:spcAft>
                <a:spcPts val="0"/>
              </a:spcAft>
              <a:buClr>
                <a:schemeClr val="dk1"/>
              </a:buClr>
              <a:buSzPct val="108108"/>
              <a:buNone/>
            </a:pPr>
            <a:r>
              <a:t/>
            </a:r>
            <a:endParaRPr/>
          </a:p>
          <a:p>
            <a:pPr indent="0" lvl="0" marL="0" rtl="0" algn="ctr">
              <a:lnSpc>
                <a:spcPct val="100000"/>
              </a:lnSpc>
              <a:spcBef>
                <a:spcPts val="640"/>
              </a:spcBef>
              <a:spcAft>
                <a:spcPts val="0"/>
              </a:spcAft>
              <a:buClr>
                <a:schemeClr val="dk1"/>
              </a:buClr>
              <a:buSzPct val="108108"/>
              <a:buNone/>
            </a:pPr>
            <a:r>
              <a:rPr i="1" lang="en-IE"/>
              <a:t>During your training, you notice that another participant gets upset as a result of the simulation experience. They explain that they feel unhelpful in their work and unable to provide the support needed by the person experiencing dementia. </a:t>
            </a:r>
            <a:endParaRPr/>
          </a:p>
          <a:p>
            <a:pPr indent="0" lvl="0" marL="0" rtl="0" algn="ctr">
              <a:lnSpc>
                <a:spcPct val="100000"/>
              </a:lnSpc>
              <a:spcBef>
                <a:spcPts val="640"/>
              </a:spcBef>
              <a:spcAft>
                <a:spcPts val="0"/>
              </a:spcAft>
              <a:buClr>
                <a:schemeClr val="dk1"/>
              </a:buClr>
              <a:buSzPct val="108108"/>
              <a:buNone/>
            </a:pPr>
            <a:r>
              <a:t/>
            </a:r>
            <a:endParaRPr i="1"/>
          </a:p>
          <a:p>
            <a:pPr indent="0" lvl="0" marL="0" rtl="0" algn="ctr">
              <a:lnSpc>
                <a:spcPct val="100000"/>
              </a:lnSpc>
              <a:spcBef>
                <a:spcPts val="640"/>
              </a:spcBef>
              <a:spcAft>
                <a:spcPts val="0"/>
              </a:spcAft>
              <a:buClr>
                <a:schemeClr val="dk1"/>
              </a:buClr>
              <a:buSzPct val="108108"/>
              <a:buNone/>
            </a:pPr>
            <a:r>
              <a:rPr i="1" lang="en-IE"/>
              <a:t>What do you do?</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4"/>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Dilemma 4: Emotional Response</a:t>
            </a:r>
            <a:endParaRPr/>
          </a:p>
        </p:txBody>
      </p:sp>
      <p:sp>
        <p:nvSpPr>
          <p:cNvPr id="190" name="Google Shape;190;p44"/>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62500" lnSpcReduction="20000"/>
          </a:bodyPr>
          <a:lstStyle/>
          <a:p>
            <a:pPr indent="-514350" lvl="0" marL="514350" rtl="0" algn="l">
              <a:lnSpc>
                <a:spcPct val="100000"/>
              </a:lnSpc>
              <a:spcBef>
                <a:spcPts val="0"/>
              </a:spcBef>
              <a:spcAft>
                <a:spcPts val="0"/>
              </a:spcAft>
              <a:buClr>
                <a:schemeClr val="dk1"/>
              </a:buClr>
              <a:buSzPct val="100000"/>
              <a:buFont typeface="Arial"/>
              <a:buAutoNum type="alphaUcPeriod"/>
            </a:pPr>
            <a:r>
              <a:rPr lang="en-IE"/>
              <a:t>Explain to the participant that there is a steady decline to this point for the person with dementia but that they are experiencing it all at once in the training.</a:t>
            </a:r>
            <a:endParaRPr/>
          </a:p>
          <a:p>
            <a:pPr indent="-387350" lvl="0" marL="656590" rtl="0" algn="l">
              <a:lnSpc>
                <a:spcPct val="100000"/>
              </a:lnSpc>
              <a:spcBef>
                <a:spcPts val="448"/>
              </a:spcBef>
              <a:spcAft>
                <a:spcPts val="0"/>
              </a:spcAft>
              <a:buClr>
                <a:schemeClr val="dk1"/>
              </a:buClr>
              <a:buSzPct val="100000"/>
              <a:buFont typeface="Arial"/>
              <a:buNone/>
            </a:pPr>
            <a:r>
              <a:t/>
            </a:r>
            <a:endParaRPr/>
          </a:p>
          <a:p>
            <a:pPr indent="-514350" lvl="0" marL="514350" rtl="0" algn="l">
              <a:lnSpc>
                <a:spcPct val="100000"/>
              </a:lnSpc>
              <a:spcBef>
                <a:spcPts val="448"/>
              </a:spcBef>
              <a:spcAft>
                <a:spcPts val="0"/>
              </a:spcAft>
              <a:buClr>
                <a:schemeClr val="dk1"/>
              </a:buClr>
              <a:buSzPct val="100000"/>
              <a:buFont typeface="Arial"/>
              <a:buAutoNum type="alphaUcPeriod"/>
            </a:pPr>
            <a:r>
              <a:rPr lang="en-IE"/>
              <a:t>Suggest that the services currently available will be enough to support the person with dementia.</a:t>
            </a:r>
            <a:endParaRPr/>
          </a:p>
          <a:p>
            <a:pPr indent="-387350" lvl="0" marL="656590" rtl="0" algn="l">
              <a:lnSpc>
                <a:spcPct val="100000"/>
              </a:lnSpc>
              <a:spcBef>
                <a:spcPts val="448"/>
              </a:spcBef>
              <a:spcAft>
                <a:spcPts val="0"/>
              </a:spcAft>
              <a:buClr>
                <a:schemeClr val="dk1"/>
              </a:buClr>
              <a:buSzPct val="100000"/>
              <a:buFont typeface="Arial"/>
              <a:buNone/>
            </a:pPr>
            <a:r>
              <a:t/>
            </a:r>
            <a:endParaRPr/>
          </a:p>
          <a:p>
            <a:pPr indent="-514350" lvl="0" marL="514350" rtl="0" algn="l">
              <a:lnSpc>
                <a:spcPct val="100000"/>
              </a:lnSpc>
              <a:spcBef>
                <a:spcPts val="448"/>
              </a:spcBef>
              <a:spcAft>
                <a:spcPts val="0"/>
              </a:spcAft>
              <a:buClr>
                <a:schemeClr val="dk1"/>
              </a:buClr>
              <a:buSzPct val="100000"/>
              <a:buFont typeface="Arial"/>
              <a:buAutoNum type="alphaUcPeriod"/>
            </a:pPr>
            <a:r>
              <a:rPr lang="en-IE"/>
              <a:t>Ask them what they feel that they could be doing differently to support someone with the difficulties they experienced in the simulation.</a:t>
            </a:r>
            <a:endParaRPr/>
          </a:p>
          <a:p>
            <a:pPr indent="-387350" lvl="0" marL="656590" rtl="0" algn="l">
              <a:lnSpc>
                <a:spcPct val="100000"/>
              </a:lnSpc>
              <a:spcBef>
                <a:spcPts val="448"/>
              </a:spcBef>
              <a:spcAft>
                <a:spcPts val="0"/>
              </a:spcAft>
              <a:buClr>
                <a:schemeClr val="dk1"/>
              </a:buClr>
              <a:buSzPct val="100000"/>
              <a:buFont typeface="Arial"/>
              <a:buNone/>
            </a:pPr>
            <a:r>
              <a:t/>
            </a:r>
            <a:endParaRPr/>
          </a:p>
          <a:p>
            <a:pPr indent="-514350" lvl="0" marL="514350" rtl="0" algn="l">
              <a:lnSpc>
                <a:spcPct val="100000"/>
              </a:lnSpc>
              <a:spcBef>
                <a:spcPts val="448"/>
              </a:spcBef>
              <a:spcAft>
                <a:spcPts val="0"/>
              </a:spcAft>
              <a:buClr>
                <a:schemeClr val="dk1"/>
              </a:buClr>
              <a:buSzPct val="100000"/>
              <a:buFont typeface="Arial"/>
              <a:buAutoNum type="alphaUcPeriod"/>
            </a:pPr>
            <a:r>
              <a:rPr lang="en-IE"/>
              <a:t>Suggest they go back to the person with dementia and ask them if their services are enough.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5"/>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lt1"/>
              </a:buClr>
              <a:buSzPts val="4000"/>
              <a:buFont typeface="Calibri"/>
              <a:buNone/>
            </a:pPr>
            <a:r>
              <a:rPr lang="en-IE"/>
              <a:t>GENERAL DISCUSSION</a:t>
            </a:r>
            <a:endParaRPr/>
          </a:p>
        </p:txBody>
      </p:sp>
      <p:sp>
        <p:nvSpPr>
          <p:cNvPr id="196" name="Google Shape;196;p45"/>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rPr lang="en-IE"/>
              <a:t>30 Minutes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4"/>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References</a:t>
            </a:r>
            <a:endParaRPr/>
          </a:p>
        </p:txBody>
      </p:sp>
      <p:sp>
        <p:nvSpPr>
          <p:cNvPr id="202" name="Google Shape;202;p34"/>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fontScale="47500" lnSpcReduction="20000"/>
          </a:bodyPr>
          <a:lstStyle/>
          <a:p>
            <a:pPr indent="-342900" lvl="0" marL="342900" rtl="0" algn="l">
              <a:lnSpc>
                <a:spcPct val="100000"/>
              </a:lnSpc>
              <a:spcBef>
                <a:spcPts val="0"/>
              </a:spcBef>
              <a:spcAft>
                <a:spcPts val="0"/>
              </a:spcAft>
              <a:buClr>
                <a:schemeClr val="dk1"/>
              </a:buClr>
              <a:buSzPct val="100000"/>
              <a:buChar char="•"/>
            </a:pPr>
            <a:r>
              <a:rPr lang="en-IE"/>
              <a:t>Carneiro, J. A. S., Santos, F. P., Lamounier, E. A., Cardoso, A., &amp; Milagre, S. T. (n.d.). Ethical Aspects of Education and Training Based on Simulations in a Virtual Reality Environment. 5.</a:t>
            </a:r>
            <a:endParaRPr/>
          </a:p>
          <a:p>
            <a:pPr indent="-246380" lvl="0" marL="342900" rtl="0" algn="l">
              <a:lnSpc>
                <a:spcPct val="100000"/>
              </a:lnSpc>
              <a:spcBef>
                <a:spcPts val="304"/>
              </a:spcBef>
              <a:spcAft>
                <a:spcPts val="0"/>
              </a:spcAft>
              <a:buClr>
                <a:schemeClr val="dk1"/>
              </a:buClr>
              <a:buSzPct val="100000"/>
              <a:buNone/>
            </a:pPr>
            <a:r>
              <a:t/>
            </a:r>
            <a:endParaRPr/>
          </a:p>
          <a:p>
            <a:pPr indent="-342900" lvl="0" marL="342900" rtl="0" algn="l">
              <a:lnSpc>
                <a:spcPct val="100000"/>
              </a:lnSpc>
              <a:spcBef>
                <a:spcPts val="304"/>
              </a:spcBef>
              <a:spcAft>
                <a:spcPts val="0"/>
              </a:spcAft>
              <a:buClr>
                <a:schemeClr val="dk1"/>
              </a:buClr>
              <a:buSzPct val="100000"/>
              <a:buChar char="•"/>
            </a:pPr>
            <a:r>
              <a:rPr lang="en-IE"/>
              <a:t>Freeman, D. (2008). Studying and Treating Schizophrenia Using Virtual Reality: A New Paradigm. Schizophrenia Bulletin, 34(4), 605–610. </a:t>
            </a:r>
            <a:r>
              <a:rPr lang="en-IE" u="sng">
                <a:solidFill>
                  <a:schemeClr val="hlink"/>
                </a:solidFill>
                <a:hlinkClick r:id="rId3"/>
              </a:rPr>
              <a:t>https://doi.org/10.1093/schbul/sbn020</a:t>
            </a:r>
            <a:endParaRPr/>
          </a:p>
          <a:p>
            <a:pPr indent="-246380" lvl="0" marL="342900" rtl="0" algn="l">
              <a:lnSpc>
                <a:spcPct val="100000"/>
              </a:lnSpc>
              <a:spcBef>
                <a:spcPts val="304"/>
              </a:spcBef>
              <a:spcAft>
                <a:spcPts val="0"/>
              </a:spcAft>
              <a:buClr>
                <a:schemeClr val="dk1"/>
              </a:buClr>
              <a:buSzPct val="100000"/>
              <a:buNone/>
            </a:pPr>
            <a:r>
              <a:t/>
            </a:r>
            <a:endParaRPr/>
          </a:p>
          <a:p>
            <a:pPr indent="-342900" lvl="0" marL="342900" rtl="0" algn="l">
              <a:lnSpc>
                <a:spcPct val="100000"/>
              </a:lnSpc>
              <a:spcBef>
                <a:spcPts val="304"/>
              </a:spcBef>
              <a:spcAft>
                <a:spcPts val="0"/>
              </a:spcAft>
              <a:buClr>
                <a:schemeClr val="dk1"/>
              </a:buClr>
              <a:buSzPct val="100000"/>
              <a:buChar char="•"/>
            </a:pPr>
            <a:r>
              <a:rPr lang="en-IE"/>
              <a:t>Pase, S. (2012). Ethical Considerations in Augmented Reality Applications. Proceedings of the International Conference on E-Learning, e-Business, Enterprise Information Systems, and e-Government (EEE), 7. </a:t>
            </a:r>
            <a:r>
              <a:rPr lang="en-IE" u="sng">
                <a:solidFill>
                  <a:schemeClr val="hlink"/>
                </a:solidFill>
                <a:hlinkClick r:id="rId4"/>
              </a:rPr>
              <a:t>http://worldcomp-proceedings.com/proc/p2012/EEE6059.pdf</a:t>
            </a:r>
            <a:endParaRPr/>
          </a:p>
          <a:p>
            <a:pPr indent="0" lvl="0" marL="0" rtl="0" algn="l">
              <a:lnSpc>
                <a:spcPct val="100000"/>
              </a:lnSpc>
              <a:spcBef>
                <a:spcPts val="304"/>
              </a:spcBef>
              <a:spcAft>
                <a:spcPts val="0"/>
              </a:spcAft>
              <a:buClr>
                <a:schemeClr val="dk1"/>
              </a:buClr>
              <a:buSzPct val="100000"/>
              <a:buNone/>
            </a:pPr>
            <a:r>
              <a:t/>
            </a:r>
            <a:endParaRPr/>
          </a:p>
          <a:p>
            <a:pPr indent="-342900" lvl="0" marL="342900" rtl="0" algn="l">
              <a:lnSpc>
                <a:spcPct val="100000"/>
              </a:lnSpc>
              <a:spcBef>
                <a:spcPts val="304"/>
              </a:spcBef>
              <a:spcAft>
                <a:spcPts val="0"/>
              </a:spcAft>
              <a:buClr>
                <a:schemeClr val="dk1"/>
              </a:buClr>
              <a:buSzPct val="100000"/>
              <a:buChar char="•"/>
            </a:pPr>
            <a:r>
              <a:rPr lang="en-IE"/>
              <a:t>Slater, M., Gonzalez-Liencres, C., Haggard, P., Vinkers, C., Gregory-Clarke, R., Jelley, S., Watson, Z., Breen, G., Schwarz, R., Steptoe, W., Szostak, D., Halan, S., Fox, D., &amp; Silver, J. (2020). The Ethics of Realism in Virtual and Augmented Reality. Frontiers in Virtual Reality, 1. </a:t>
            </a:r>
            <a:r>
              <a:rPr lang="en-IE" u="sng">
                <a:solidFill>
                  <a:schemeClr val="hlink"/>
                </a:solidFill>
                <a:hlinkClick r:id="rId5"/>
              </a:rPr>
              <a:t>https://doi.org/10.3389/frvir.2020.00001</a:t>
            </a:r>
            <a:r>
              <a:rPr lang="en-IE"/>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3"/>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Background</a:t>
            </a:r>
            <a:endParaRPr/>
          </a:p>
        </p:txBody>
      </p:sp>
      <p:sp>
        <p:nvSpPr>
          <p:cNvPr id="55" name="Google Shape;55;p3"/>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3200"/>
              <a:buChar char="•"/>
            </a:pPr>
            <a:r>
              <a:rPr lang="en-IE"/>
              <a:t>VR can be used with vulnerable populations (Freeman et al., 2008)</a:t>
            </a:r>
            <a:endParaRPr/>
          </a:p>
          <a:p>
            <a:pPr indent="-139700" lvl="0" marL="342900" rtl="0" algn="l">
              <a:lnSpc>
                <a:spcPct val="100000"/>
              </a:lnSpc>
              <a:spcBef>
                <a:spcPts val="640"/>
              </a:spcBef>
              <a:spcAft>
                <a:spcPts val="0"/>
              </a:spcAft>
              <a:buClr>
                <a:schemeClr val="dk1"/>
              </a:buClr>
              <a:buSzPts val="3200"/>
              <a:buNone/>
            </a:pPr>
            <a:r>
              <a:t/>
            </a:r>
            <a:endParaRPr/>
          </a:p>
          <a:p>
            <a:pPr indent="-342900" lvl="0" marL="342900" rtl="0" algn="l">
              <a:lnSpc>
                <a:spcPct val="100000"/>
              </a:lnSpc>
              <a:spcBef>
                <a:spcPts val="640"/>
              </a:spcBef>
              <a:spcAft>
                <a:spcPts val="0"/>
              </a:spcAft>
              <a:buClr>
                <a:schemeClr val="dk1"/>
              </a:buClr>
              <a:buSzPts val="3200"/>
              <a:buChar char="•"/>
            </a:pPr>
            <a:r>
              <a:rPr lang="en-IE"/>
              <a:t>…and this can influence or modify behaviours and attitudes (Pase, 2012) </a:t>
            </a:r>
            <a:endParaRPr/>
          </a:p>
          <a:p>
            <a:pPr indent="-139700" lvl="0" marL="342900" rtl="0" algn="l">
              <a:lnSpc>
                <a:spcPct val="100000"/>
              </a:lnSpc>
              <a:spcBef>
                <a:spcPts val="640"/>
              </a:spcBef>
              <a:spcAft>
                <a:spcPts val="0"/>
              </a:spcAft>
              <a:buClr>
                <a:schemeClr val="dk1"/>
              </a:buClr>
              <a:buSzPts val="3200"/>
              <a:buNone/>
            </a:pPr>
            <a:r>
              <a:t/>
            </a:r>
            <a:endParaRPr/>
          </a:p>
          <a:p>
            <a:pPr indent="-139700" lvl="0" marL="342900" rtl="0" algn="l">
              <a:lnSpc>
                <a:spcPct val="100000"/>
              </a:lnSpc>
              <a:spcBef>
                <a:spcPts val="640"/>
              </a:spcBef>
              <a:spcAft>
                <a:spcPts val="0"/>
              </a:spcAft>
              <a:buClr>
                <a:schemeClr val="dk1"/>
              </a:buClr>
              <a:buSzPts val="3200"/>
              <a:buNone/>
            </a:pPr>
            <a:r>
              <a:t/>
            </a:r>
            <a:endParaRPr/>
          </a:p>
          <a:p>
            <a:pPr indent="-139700" lvl="0" marL="342900" rtl="0" algn="l">
              <a:lnSpc>
                <a:spcPct val="100000"/>
              </a:lnSpc>
              <a:spcBef>
                <a:spcPts val="640"/>
              </a:spcBef>
              <a:spcAft>
                <a:spcPts val="0"/>
              </a:spcAft>
              <a:buClr>
                <a:schemeClr val="dk1"/>
              </a:buClr>
              <a:buSzPts val="3200"/>
              <a:buNone/>
            </a:pPr>
            <a:r>
              <a:t/>
            </a:r>
            <a:endParaRPr/>
          </a:p>
          <a:p>
            <a:pPr indent="-139700" lvl="0" marL="342900" rtl="0" algn="l">
              <a:lnSpc>
                <a:spcPct val="100000"/>
              </a:lnSpc>
              <a:spcBef>
                <a:spcPts val="640"/>
              </a:spcBef>
              <a:spcAft>
                <a:spcPts val="0"/>
              </a:spcAft>
              <a:buClr>
                <a:schemeClr val="dk1"/>
              </a:buClr>
              <a:buSzPts val="32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4"/>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IE"/>
              <a:t>Background</a:t>
            </a:r>
            <a:endParaRPr/>
          </a:p>
        </p:txBody>
      </p:sp>
      <p:sp>
        <p:nvSpPr>
          <p:cNvPr id="62" name="Google Shape;62;p4"/>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3200"/>
              <a:buChar char="•"/>
            </a:pPr>
            <a:r>
              <a:rPr lang="en-IE"/>
              <a:t>“Virtual Embodiment” &amp; “Extended Self”</a:t>
            </a:r>
            <a:endParaRPr/>
          </a:p>
          <a:p>
            <a:pPr indent="-139700" lvl="0" marL="342900" rtl="0" algn="l">
              <a:lnSpc>
                <a:spcPct val="100000"/>
              </a:lnSpc>
              <a:spcBef>
                <a:spcPts val="640"/>
              </a:spcBef>
              <a:spcAft>
                <a:spcPts val="0"/>
              </a:spcAft>
              <a:buClr>
                <a:schemeClr val="dk1"/>
              </a:buClr>
              <a:buSzPts val="3200"/>
              <a:buNone/>
            </a:pPr>
            <a:r>
              <a:t/>
            </a:r>
            <a:endParaRPr/>
          </a:p>
          <a:p>
            <a:pPr indent="-139700" lvl="0" marL="342900" rtl="0" algn="l">
              <a:lnSpc>
                <a:spcPct val="100000"/>
              </a:lnSpc>
              <a:spcBef>
                <a:spcPts val="640"/>
              </a:spcBef>
              <a:spcAft>
                <a:spcPts val="0"/>
              </a:spcAft>
              <a:buClr>
                <a:schemeClr val="dk1"/>
              </a:buClr>
              <a:buSzPts val="3200"/>
              <a:buNone/>
            </a:pPr>
            <a:r>
              <a:t/>
            </a:r>
            <a:endParaRPr/>
          </a:p>
          <a:p>
            <a:pPr indent="-139700" lvl="0" marL="342900" rtl="0" algn="l">
              <a:lnSpc>
                <a:spcPct val="100000"/>
              </a:lnSpc>
              <a:spcBef>
                <a:spcPts val="640"/>
              </a:spcBef>
              <a:spcAft>
                <a:spcPts val="0"/>
              </a:spcAft>
              <a:buClr>
                <a:schemeClr val="dk1"/>
              </a:buClr>
              <a:buSzPts val="3200"/>
              <a:buNone/>
            </a:pPr>
            <a:r>
              <a:t/>
            </a:r>
            <a:endParaRPr/>
          </a:p>
        </p:txBody>
      </p:sp>
      <p:pic>
        <p:nvPicPr>
          <p:cNvPr descr="A picture containing person, posing&#10;&#10;Description automatically generated" id="63" name="Google Shape;63;p4"/>
          <p:cNvPicPr preferRelativeResize="0"/>
          <p:nvPr/>
        </p:nvPicPr>
        <p:blipFill rotWithShape="1">
          <a:blip r:embed="rId3">
            <a:alphaModFix/>
          </a:blip>
          <a:srcRect b="0" l="0" r="0" t="0"/>
          <a:stretch/>
        </p:blipFill>
        <p:spPr>
          <a:xfrm>
            <a:off x="2375376" y="1923678"/>
            <a:ext cx="4393247" cy="256638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5"/>
          <p:cNvSpPr txBox="1"/>
          <p:nvPr>
            <p:ph type="title"/>
          </p:nvPr>
        </p:nvSpPr>
        <p:spPr>
          <a:xfrm>
            <a:off x="1074440" y="411510"/>
            <a:ext cx="6995120" cy="651719"/>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Calibri"/>
              <a:buNone/>
            </a:pPr>
            <a:r>
              <a:rPr lang="en-IE"/>
              <a:t>Ethical Considerations</a:t>
            </a:r>
            <a:endParaRPr/>
          </a:p>
        </p:txBody>
      </p:sp>
      <p:sp>
        <p:nvSpPr>
          <p:cNvPr id="70" name="Google Shape;70;p5"/>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rPr i="1" lang="en-IE"/>
              <a:t>When immersed in realistic or familiar digital environments will it cause difficulty for someone to separate reality from fantasy? </a:t>
            </a:r>
            <a:endParaRPr/>
          </a:p>
        </p:txBody>
      </p:sp>
      <p:sp>
        <p:nvSpPr>
          <p:cNvPr id="71" name="Google Shape;71;p5"/>
          <p:cNvSpPr txBox="1"/>
          <p:nvPr>
            <p:ph idx="11" type="ftr"/>
          </p:nvPr>
        </p:nvSpPr>
        <p:spPr>
          <a:xfrm>
            <a:off x="6621760" y="4822912"/>
            <a:ext cx="2895600" cy="27384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IE">
                <a:solidFill>
                  <a:schemeClr val="dk1"/>
                </a:solidFill>
              </a:rPr>
              <a:t>Slater et al. (2020)</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6"/>
          <p:cNvSpPr txBox="1"/>
          <p:nvPr>
            <p:ph type="title"/>
          </p:nvPr>
        </p:nvSpPr>
        <p:spPr>
          <a:xfrm>
            <a:off x="1074440" y="411510"/>
            <a:ext cx="6995120" cy="651719"/>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Calibri"/>
              <a:buNone/>
            </a:pPr>
            <a:r>
              <a:rPr lang="en-IE"/>
              <a:t>Ethical Considerations</a:t>
            </a:r>
            <a:endParaRPr/>
          </a:p>
        </p:txBody>
      </p:sp>
      <p:sp>
        <p:nvSpPr>
          <p:cNvPr id="78" name="Google Shape;78;p6"/>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rPr i="1" lang="en-IE"/>
              <a:t>Will someone who cares for / works with someone with Dementia be able to separate the ‘lived experience’ from the simulated experience?</a:t>
            </a:r>
            <a:endParaRPr/>
          </a:p>
        </p:txBody>
      </p:sp>
      <p:sp>
        <p:nvSpPr>
          <p:cNvPr id="79" name="Google Shape;79;p6"/>
          <p:cNvSpPr txBox="1"/>
          <p:nvPr>
            <p:ph idx="11" type="ftr"/>
          </p:nvPr>
        </p:nvSpPr>
        <p:spPr>
          <a:xfrm>
            <a:off x="6621760" y="4822912"/>
            <a:ext cx="2895600" cy="27384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IE">
                <a:solidFill>
                  <a:schemeClr val="dk1"/>
                </a:solidFill>
              </a:rPr>
              <a:t>Slater et al. (2020)</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7"/>
          <p:cNvSpPr txBox="1"/>
          <p:nvPr>
            <p:ph type="title"/>
          </p:nvPr>
        </p:nvSpPr>
        <p:spPr>
          <a:xfrm>
            <a:off x="1074440" y="411510"/>
            <a:ext cx="6995120" cy="651719"/>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Calibri"/>
              <a:buNone/>
            </a:pPr>
            <a:r>
              <a:rPr lang="en-IE"/>
              <a:t>Ethical Considerations</a:t>
            </a:r>
            <a:endParaRPr/>
          </a:p>
        </p:txBody>
      </p:sp>
      <p:sp>
        <p:nvSpPr>
          <p:cNvPr id="86" name="Google Shape;86;p7"/>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t/>
            </a:r>
            <a:endParaRPr i="1"/>
          </a:p>
          <a:p>
            <a:pPr indent="0" lvl="0" marL="0" rtl="0" algn="ctr">
              <a:lnSpc>
                <a:spcPct val="100000"/>
              </a:lnSpc>
              <a:spcBef>
                <a:spcPts val="640"/>
              </a:spcBef>
              <a:spcAft>
                <a:spcPts val="0"/>
              </a:spcAft>
              <a:buClr>
                <a:schemeClr val="dk1"/>
              </a:buClr>
              <a:buSzPts val="3200"/>
              <a:buNone/>
            </a:pPr>
            <a:r>
              <a:rPr i="1" lang="en-IE"/>
              <a:t>Physical &amp; Psychological safety of Participants</a:t>
            </a:r>
            <a:endParaRPr/>
          </a:p>
        </p:txBody>
      </p:sp>
      <p:sp>
        <p:nvSpPr>
          <p:cNvPr id="87" name="Google Shape;87;p7"/>
          <p:cNvSpPr txBox="1"/>
          <p:nvPr>
            <p:ph idx="11" type="ftr"/>
          </p:nvPr>
        </p:nvSpPr>
        <p:spPr>
          <a:xfrm>
            <a:off x="6621760" y="4822912"/>
            <a:ext cx="2895600" cy="27384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IE">
                <a:solidFill>
                  <a:schemeClr val="dk1"/>
                </a:solidFill>
              </a:rPr>
              <a:t>Carneiro et al. (2021)</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8"/>
          <p:cNvSpPr txBox="1"/>
          <p:nvPr>
            <p:ph type="title"/>
          </p:nvPr>
        </p:nvSpPr>
        <p:spPr>
          <a:xfrm>
            <a:off x="1074440" y="411510"/>
            <a:ext cx="6995120" cy="651719"/>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Calibri"/>
              <a:buNone/>
            </a:pPr>
            <a:r>
              <a:rPr lang="en-IE"/>
              <a:t>Ethical Considerations</a:t>
            </a:r>
            <a:endParaRPr/>
          </a:p>
        </p:txBody>
      </p:sp>
      <p:sp>
        <p:nvSpPr>
          <p:cNvPr id="94" name="Google Shape;94;p8"/>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t/>
            </a:r>
            <a:endParaRPr i="1"/>
          </a:p>
          <a:p>
            <a:pPr indent="0" lvl="0" marL="0" rtl="0" algn="ctr">
              <a:lnSpc>
                <a:spcPct val="100000"/>
              </a:lnSpc>
              <a:spcBef>
                <a:spcPts val="640"/>
              </a:spcBef>
              <a:spcAft>
                <a:spcPts val="0"/>
              </a:spcAft>
              <a:buClr>
                <a:schemeClr val="dk1"/>
              </a:buClr>
              <a:buSzPts val="3200"/>
              <a:buNone/>
            </a:pPr>
            <a:r>
              <a:rPr i="1" lang="en-IE"/>
              <a:t>Preventing Errors</a:t>
            </a:r>
            <a:endParaRPr/>
          </a:p>
        </p:txBody>
      </p:sp>
      <p:sp>
        <p:nvSpPr>
          <p:cNvPr id="95" name="Google Shape;95;p8"/>
          <p:cNvSpPr txBox="1"/>
          <p:nvPr>
            <p:ph idx="11" type="ftr"/>
          </p:nvPr>
        </p:nvSpPr>
        <p:spPr>
          <a:xfrm>
            <a:off x="6621760" y="4822912"/>
            <a:ext cx="2895600" cy="27384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IE">
                <a:solidFill>
                  <a:schemeClr val="dk1"/>
                </a:solidFill>
              </a:rPr>
              <a:t>Carneiro et al. (2021)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9"/>
          <p:cNvSpPr txBox="1"/>
          <p:nvPr>
            <p:ph type="title"/>
          </p:nvPr>
        </p:nvSpPr>
        <p:spPr>
          <a:xfrm>
            <a:off x="1074440" y="411510"/>
            <a:ext cx="6995120" cy="651719"/>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Calibri"/>
              <a:buNone/>
            </a:pPr>
            <a:r>
              <a:rPr lang="en-IE"/>
              <a:t>Ethical Considerations</a:t>
            </a:r>
            <a:endParaRPr/>
          </a:p>
        </p:txBody>
      </p:sp>
      <p:sp>
        <p:nvSpPr>
          <p:cNvPr id="102" name="Google Shape;102;p9"/>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200"/>
              <a:buNone/>
            </a:pPr>
            <a:r>
              <a:t/>
            </a:r>
            <a:endParaRPr/>
          </a:p>
          <a:p>
            <a:pPr indent="0" lvl="0" marL="0" rtl="0" algn="ctr">
              <a:lnSpc>
                <a:spcPct val="100000"/>
              </a:lnSpc>
              <a:spcBef>
                <a:spcPts val="640"/>
              </a:spcBef>
              <a:spcAft>
                <a:spcPts val="0"/>
              </a:spcAft>
              <a:buClr>
                <a:schemeClr val="dk1"/>
              </a:buClr>
              <a:buSzPts val="3200"/>
              <a:buNone/>
            </a:pPr>
            <a:r>
              <a:t/>
            </a:r>
            <a:endParaRPr i="1"/>
          </a:p>
          <a:p>
            <a:pPr indent="0" lvl="0" marL="0" rtl="0" algn="ctr">
              <a:lnSpc>
                <a:spcPct val="100000"/>
              </a:lnSpc>
              <a:spcBef>
                <a:spcPts val="640"/>
              </a:spcBef>
              <a:spcAft>
                <a:spcPts val="0"/>
              </a:spcAft>
              <a:buClr>
                <a:schemeClr val="dk1"/>
              </a:buClr>
              <a:buSzPts val="3200"/>
              <a:buNone/>
            </a:pPr>
            <a:r>
              <a:rPr i="1" lang="en-IE"/>
              <a:t>Facilitating Learning or Training</a:t>
            </a:r>
            <a:endParaRPr/>
          </a:p>
        </p:txBody>
      </p:sp>
      <p:sp>
        <p:nvSpPr>
          <p:cNvPr id="103" name="Google Shape;103;p9"/>
          <p:cNvSpPr txBox="1"/>
          <p:nvPr>
            <p:ph idx="11" type="ftr"/>
          </p:nvPr>
        </p:nvSpPr>
        <p:spPr>
          <a:xfrm>
            <a:off x="6621760" y="4822912"/>
            <a:ext cx="2895600" cy="27384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IE">
                <a:solidFill>
                  <a:schemeClr val="dk1"/>
                </a:solidFill>
              </a:rPr>
              <a:t>Carneiro et al. (2021)</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2021-06-24T12:38:40Z</dcterms:created>
  <dc:creator>Joanne Carroll</dc:creator>
</cp:coreProperties>
</file>