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 uri="http://customooxmlschemas.google.com/">
      <go:slidesCustomData xmlns:go="http://customooxmlschemas.google.com/" r:id="rId12" roundtripDataSignature="AMtx7mhZrLq0GVJUC2SIox04PtSInaHTk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12" Type="http://customschemas.google.com/relationships/presentationmetadata" Target="metadata"/><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4" name="Google Shape;3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g136a163e386_0_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 name="Google Shape;40;g136a163e386_0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g136a163e386_0_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 name="Google Shape;47;g136a163e386_0_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g136a163e386_0_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 name="Google Shape;55;g136a163e386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9" name="Google Shape;7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8"/>
          <p:cNvSpPr txBox="1"/>
          <p:nvPr>
            <p:ph type="ctrTitle"/>
          </p:nvPr>
        </p:nvSpPr>
        <p:spPr>
          <a:xfrm>
            <a:off x="2843808" y="1635646"/>
            <a:ext cx="5684168" cy="1030511"/>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Clr>
                <a:srgbClr val="009FE3"/>
              </a:buClr>
              <a:buSzPts val="4000"/>
              <a:buFont typeface="Calibri"/>
              <a:buNone/>
              <a:defRPr b="1" sz="4000">
                <a:solidFill>
                  <a:srgbClr val="009FE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8"/>
          <p:cNvSpPr txBox="1"/>
          <p:nvPr>
            <p:ph idx="1" type="subTitle"/>
          </p:nvPr>
        </p:nvSpPr>
        <p:spPr>
          <a:xfrm>
            <a:off x="2123728" y="2859782"/>
            <a:ext cx="6400800" cy="504056"/>
          </a:xfrm>
          <a:prstGeom prst="rect">
            <a:avLst/>
          </a:prstGeom>
          <a:noFill/>
          <a:ln>
            <a:noFill/>
          </a:ln>
        </p:spPr>
        <p:txBody>
          <a:bodyPr anchorCtr="0" anchor="t" bIns="45700" lIns="91425" spcFirstLastPara="1" rIns="91425" wrap="square" tIns="45700">
            <a:normAutofit/>
          </a:bodyPr>
          <a:lstStyle>
            <a:lvl1pPr lvl="0" algn="r">
              <a:lnSpc>
                <a:spcPct val="100000"/>
              </a:lnSpc>
              <a:spcBef>
                <a:spcPts val="400"/>
              </a:spcBef>
              <a:spcAft>
                <a:spcPts val="0"/>
              </a:spcAft>
              <a:buClr>
                <a:srgbClr val="312783"/>
              </a:buClr>
              <a:buSzPts val="2000"/>
              <a:buNone/>
              <a:defRPr sz="2000">
                <a:solidFill>
                  <a:srgbClr val="312783"/>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bg>
      <p:bgPr>
        <a:blipFill>
          <a:blip r:embed="rId2">
            <a:alphaModFix/>
          </a:blip>
          <a:stretch>
            <a:fillRect/>
          </a:stretch>
        </a:blipFill>
      </p:bgPr>
    </p:bg>
    <p:spTree>
      <p:nvGrpSpPr>
        <p:cNvPr id="14" name="Shape 14"/>
        <p:cNvGrpSpPr/>
        <p:nvPr/>
      </p:nvGrpSpPr>
      <p:grpSpPr>
        <a:xfrm>
          <a:off x="0" y="0"/>
          <a:ext cx="0" cy="0"/>
          <a:chOff x="0" y="0"/>
          <a:chExt cx="0" cy="0"/>
        </a:xfrm>
      </p:grpSpPr>
      <p:sp>
        <p:nvSpPr>
          <p:cNvPr id="15" name="Google Shape;15;p10"/>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0"/>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17" name="Google Shape;17;p10"/>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yout personalizzato">
  <p:cSld name="Layout personalizzato">
    <p:bg>
      <p:bgPr>
        <a:blipFill>
          <a:blip r:embed="rId2">
            <a:alphaModFix/>
          </a:blip>
          <a:stretch>
            <a:fillRect/>
          </a:stretch>
        </a:blipFill>
      </p:bgPr>
    </p:bg>
    <p:spTree>
      <p:nvGrpSpPr>
        <p:cNvPr id="18" name="Shape 18"/>
        <p:cNvGrpSpPr/>
        <p:nvPr/>
      </p:nvGrpSpPr>
      <p:grpSpPr>
        <a:xfrm>
          <a:off x="0" y="0"/>
          <a:ext cx="0" cy="0"/>
          <a:chOff x="0" y="0"/>
          <a:chExt cx="0" cy="0"/>
        </a:xfrm>
      </p:grpSpPr>
      <p:sp>
        <p:nvSpPr>
          <p:cNvPr id="19" name="Google Shape;19;p13"/>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olo e contenuto">
  <p:cSld name="2_Titolo e contenuto">
    <p:bg>
      <p:bgPr>
        <a:blipFill>
          <a:blip r:embed="rId2">
            <a:alphaModFix/>
          </a:blip>
          <a:stretch>
            <a:fillRect/>
          </a:stretch>
        </a:blipFill>
      </p:bgPr>
    </p:bg>
    <p:spTree>
      <p:nvGrpSpPr>
        <p:cNvPr id="20" name="Shape 20"/>
        <p:cNvGrpSpPr/>
        <p:nvPr/>
      </p:nvGrpSpPr>
      <p:grpSpPr>
        <a:xfrm>
          <a:off x="0" y="0"/>
          <a:ext cx="0" cy="0"/>
          <a:chOff x="0" y="0"/>
          <a:chExt cx="0" cy="0"/>
        </a:xfrm>
      </p:grpSpPr>
      <p:sp>
        <p:nvSpPr>
          <p:cNvPr id="21" name="Google Shape;21;p12"/>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2"/>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23" name="Google Shape;23;p12"/>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bg>
      <p:bgPr>
        <a:blipFill>
          <a:blip r:embed="rId2">
            <a:alphaModFix/>
          </a:blip>
          <a:stretch>
            <a:fillRect/>
          </a:stretch>
        </a:blipFill>
      </p:bgPr>
    </p:bg>
    <p:spTree>
      <p:nvGrpSpPr>
        <p:cNvPr id="24" name="Shape 24"/>
        <p:cNvGrpSpPr/>
        <p:nvPr/>
      </p:nvGrpSpPr>
      <p:grpSpPr>
        <a:xfrm>
          <a:off x="0" y="0"/>
          <a:ext cx="0" cy="0"/>
          <a:chOff x="0" y="0"/>
          <a:chExt cx="0" cy="0"/>
        </a:xfrm>
      </p:grpSpPr>
      <p:sp>
        <p:nvSpPr>
          <p:cNvPr id="25" name="Google Shape;25;p9"/>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lt1"/>
              </a:buClr>
              <a:buSzPts val="4000"/>
              <a:buFont typeface="Calibri"/>
              <a:buNone/>
              <a:defRPr b="1" sz="400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9"/>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27" name="Google Shape;27;p9"/>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ntestazione sezione">
  <p:cSld name="1_Intestazione sezione">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p11"/>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rgbClr val="312783"/>
              </a:buClr>
              <a:buSzPts val="4000"/>
              <a:buFont typeface="Calibri"/>
              <a:buNone/>
              <a:defRPr b="1" sz="4000" cap="none">
                <a:solidFill>
                  <a:srgbClr val="31278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1"/>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31" name="Google Shape;31;p11"/>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7"/>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6.png"/><Relationship Id="rId5" Type="http://schemas.openxmlformats.org/officeDocument/2006/relationships/image" Target="../media/image3.png"/><Relationship Id="rId6"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p1"/>
          <p:cNvSpPr txBox="1"/>
          <p:nvPr>
            <p:ph type="ctrTitle"/>
          </p:nvPr>
        </p:nvSpPr>
        <p:spPr>
          <a:xfrm>
            <a:off x="2878475" y="1635650"/>
            <a:ext cx="5867100" cy="1030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9FE3"/>
              </a:buClr>
              <a:buSzPts val="4000"/>
              <a:buFont typeface="Calibri"/>
              <a:buNone/>
            </a:pPr>
            <a:r>
              <a:rPr lang="en-US" sz="3800"/>
              <a:t>Dementia Simulation Toolkit</a:t>
            </a:r>
            <a:r>
              <a:rPr lang="en-US"/>
              <a:t> </a:t>
            </a:r>
            <a:endParaRPr/>
          </a:p>
        </p:txBody>
      </p:sp>
      <p:sp>
        <p:nvSpPr>
          <p:cNvPr id="37" name="Google Shape;37;p1"/>
          <p:cNvSpPr txBox="1"/>
          <p:nvPr>
            <p:ph idx="1" type="subTitle"/>
          </p:nvPr>
        </p:nvSpPr>
        <p:spPr>
          <a:xfrm>
            <a:off x="2123728" y="2666157"/>
            <a:ext cx="6400800" cy="504000"/>
          </a:xfrm>
          <a:prstGeom prst="rect">
            <a:avLst/>
          </a:prstGeom>
          <a:noFill/>
          <a:ln>
            <a:noFill/>
          </a:ln>
        </p:spPr>
        <p:txBody>
          <a:bodyPr anchorCtr="0" anchor="t" bIns="45700" lIns="91425" spcFirstLastPara="1" rIns="91425" wrap="square" tIns="45700">
            <a:normAutofit/>
          </a:bodyPr>
          <a:lstStyle/>
          <a:p>
            <a:pPr indent="0" lvl="0" marL="0" rtl="0" algn="r">
              <a:lnSpc>
                <a:spcPct val="100000"/>
              </a:lnSpc>
              <a:spcBef>
                <a:spcPts val="0"/>
              </a:spcBef>
              <a:spcAft>
                <a:spcPts val="0"/>
              </a:spcAft>
              <a:buClr>
                <a:srgbClr val="312783"/>
              </a:buClr>
              <a:buSzPts val="2000"/>
              <a:buNone/>
            </a:pPr>
            <a:r>
              <a:rPr lang="en-US" sz="2500"/>
              <a:t>Scenario: The way to examine</a:t>
            </a:r>
            <a:endParaRPr sz="2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g136a163e386_0_25"/>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The way to examine</a:t>
            </a:r>
            <a:endParaRPr/>
          </a:p>
        </p:txBody>
      </p:sp>
      <p:sp>
        <p:nvSpPr>
          <p:cNvPr id="43" name="Google Shape;43;g136a163e386_0_25"/>
          <p:cNvSpPr txBox="1"/>
          <p:nvPr>
            <p:ph idx="1" type="body"/>
          </p:nvPr>
        </p:nvSpPr>
        <p:spPr>
          <a:xfrm>
            <a:off x="838200" y="1797425"/>
            <a:ext cx="5181600" cy="2209800"/>
          </a:xfrm>
          <a:prstGeom prst="rect">
            <a:avLst/>
          </a:prstGeom>
          <a:noFill/>
          <a:ln>
            <a:noFill/>
          </a:ln>
        </p:spPr>
        <p:txBody>
          <a:bodyPr anchorCtr="0" anchor="t" bIns="45700" lIns="91425" spcFirstLastPara="1" rIns="91425" wrap="square" tIns="45700">
            <a:normAutofit fontScale="62500" lnSpcReduction="20000"/>
          </a:bodyPr>
          <a:lstStyle/>
          <a:p>
            <a:pPr indent="0" lvl="0" marL="114300" rtl="0" algn="l">
              <a:lnSpc>
                <a:spcPct val="100000"/>
              </a:lnSpc>
              <a:spcBef>
                <a:spcPts val="360"/>
              </a:spcBef>
              <a:spcAft>
                <a:spcPts val="0"/>
              </a:spcAft>
              <a:buSzPct val="90000"/>
              <a:buNone/>
            </a:pPr>
            <a:r>
              <a:rPr lang="en-US"/>
              <a:t>For people with dementia, a stay in a hospital is a special situation: they are in an environment that is foreign to them, they are surrounded by people they do not know, and the daily routine is very different from their own. Consequently, they have to adapt to the new circumstances. </a:t>
            </a:r>
            <a:endParaRPr/>
          </a:p>
        </p:txBody>
      </p:sp>
      <p:pic>
        <p:nvPicPr>
          <p:cNvPr id="44" name="Google Shape;44;g136a163e386_0_25"/>
          <p:cNvPicPr preferRelativeResize="0"/>
          <p:nvPr/>
        </p:nvPicPr>
        <p:blipFill rotWithShape="1">
          <a:blip r:embed="rId3">
            <a:alphaModFix/>
          </a:blip>
          <a:srcRect b="31386" l="26879" r="27437" t="33506"/>
          <a:stretch/>
        </p:blipFill>
        <p:spPr>
          <a:xfrm>
            <a:off x="6019800" y="1331650"/>
            <a:ext cx="2529999" cy="27499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136a163e386_0_37"/>
          <p:cNvSpPr txBox="1"/>
          <p:nvPr>
            <p:ph idx="1" type="body"/>
          </p:nvPr>
        </p:nvSpPr>
        <p:spPr>
          <a:xfrm>
            <a:off x="611685" y="1200151"/>
            <a:ext cx="8075100" cy="33945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SzPts val="1800"/>
              <a:buNone/>
            </a:pPr>
            <a:r>
              <a:rPr lang="en-US" sz="2400"/>
              <a:t>The aim of this training scenario is to simulate difficulties in adaption to new circumstances (due to loss of orientation, visual impairments etc.) in an acute care hospital</a:t>
            </a:r>
            <a:r>
              <a:rPr lang="en-US"/>
              <a:t>.</a:t>
            </a:r>
            <a:endParaRPr sz="2100"/>
          </a:p>
        </p:txBody>
      </p:sp>
      <p:pic>
        <p:nvPicPr>
          <p:cNvPr id="50" name="Google Shape;50;g136a163e386_0_37"/>
          <p:cNvPicPr preferRelativeResize="0"/>
          <p:nvPr/>
        </p:nvPicPr>
        <p:blipFill rotWithShape="1">
          <a:blip r:embed="rId3">
            <a:alphaModFix/>
          </a:blip>
          <a:srcRect b="12592" l="49998" r="16997" t="62961"/>
          <a:stretch/>
        </p:blipFill>
        <p:spPr>
          <a:xfrm>
            <a:off x="6115050" y="2754875"/>
            <a:ext cx="1445875" cy="1514725"/>
          </a:xfrm>
          <a:prstGeom prst="rect">
            <a:avLst/>
          </a:prstGeom>
          <a:noFill/>
          <a:ln>
            <a:noFill/>
          </a:ln>
        </p:spPr>
      </p:pic>
      <p:pic>
        <p:nvPicPr>
          <p:cNvPr id="51" name="Google Shape;51;g136a163e386_0_37"/>
          <p:cNvPicPr preferRelativeResize="0"/>
          <p:nvPr/>
        </p:nvPicPr>
        <p:blipFill rotWithShape="1">
          <a:blip r:embed="rId3">
            <a:alphaModFix/>
          </a:blip>
          <a:srcRect b="35555" l="45810" r="21185" t="37777"/>
          <a:stretch/>
        </p:blipFill>
        <p:spPr>
          <a:xfrm>
            <a:off x="3926287" y="2617175"/>
            <a:ext cx="1445875" cy="1652430"/>
          </a:xfrm>
          <a:prstGeom prst="rect">
            <a:avLst/>
          </a:prstGeom>
          <a:noFill/>
          <a:ln>
            <a:noFill/>
          </a:ln>
        </p:spPr>
      </p:pic>
      <p:pic>
        <p:nvPicPr>
          <p:cNvPr id="52" name="Google Shape;52;g136a163e386_0_37"/>
          <p:cNvPicPr preferRelativeResize="0"/>
          <p:nvPr/>
        </p:nvPicPr>
        <p:blipFill rotWithShape="1">
          <a:blip r:embed="rId3">
            <a:alphaModFix/>
          </a:blip>
          <a:srcRect b="37405" l="6517" r="53668" t="43333"/>
          <a:stretch/>
        </p:blipFill>
        <p:spPr>
          <a:xfrm>
            <a:off x="1237800" y="2681400"/>
            <a:ext cx="2227375" cy="1524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g136a163e386_0_44"/>
          <p:cNvSpPr txBox="1"/>
          <p:nvPr>
            <p:ph type="title"/>
          </p:nvPr>
        </p:nvSpPr>
        <p:spPr>
          <a:xfrm>
            <a:off x="1691680" y="205979"/>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US"/>
              <a:t>Simulation Activity: Losing your things</a:t>
            </a:r>
            <a:endParaRPr/>
          </a:p>
        </p:txBody>
      </p:sp>
      <p:sp>
        <p:nvSpPr>
          <p:cNvPr id="58" name="Google Shape;58;g136a163e386_0_44"/>
          <p:cNvSpPr txBox="1"/>
          <p:nvPr>
            <p:ph idx="1" type="body"/>
          </p:nvPr>
        </p:nvSpPr>
        <p:spPr>
          <a:xfrm>
            <a:off x="611560" y="1200151"/>
            <a:ext cx="8075100" cy="3394500"/>
          </a:xfrm>
          <a:prstGeom prst="rect">
            <a:avLst/>
          </a:prstGeom>
          <a:noFill/>
          <a:ln>
            <a:noFill/>
          </a:ln>
        </p:spPr>
        <p:txBody>
          <a:bodyPr anchorCtr="0" anchor="t" bIns="45700" lIns="91425" spcFirstLastPara="1" rIns="91425" wrap="square" tIns="45700">
            <a:normAutofit/>
          </a:bodyPr>
          <a:lstStyle/>
          <a:p>
            <a:pPr indent="-139700" lvl="0" marL="342900" rtl="0" algn="l">
              <a:lnSpc>
                <a:spcPct val="100000"/>
              </a:lnSpc>
              <a:spcBef>
                <a:spcPts val="0"/>
              </a:spcBef>
              <a:spcAft>
                <a:spcPts val="0"/>
              </a:spcAft>
              <a:buSzPts val="1800"/>
              <a:buNone/>
            </a:pPr>
            <a:r>
              <a:t/>
            </a:r>
            <a:endParaRPr>
              <a:solidFill>
                <a:schemeClr val="lt1"/>
              </a:solidFill>
            </a:endParaRPr>
          </a:p>
          <a:p>
            <a:pPr indent="0" lvl="0" marL="0" rtl="0" algn="l">
              <a:lnSpc>
                <a:spcPct val="100000"/>
              </a:lnSpc>
              <a:spcBef>
                <a:spcPts val="0"/>
              </a:spcBef>
              <a:spcAft>
                <a:spcPts val="0"/>
              </a:spcAft>
              <a:buSzPts val="1800"/>
              <a:buNone/>
            </a:pPr>
            <a:r>
              <a:t/>
            </a:r>
            <a:endParaRPr sz="2400">
              <a:solidFill>
                <a:schemeClr val="lt1"/>
              </a:solidFill>
            </a:endParaRPr>
          </a:p>
          <a:p>
            <a:pPr indent="0" lvl="0" marL="0" rtl="0" algn="l">
              <a:lnSpc>
                <a:spcPct val="100000"/>
              </a:lnSpc>
              <a:spcBef>
                <a:spcPts val="0"/>
              </a:spcBef>
              <a:spcAft>
                <a:spcPts val="0"/>
              </a:spcAft>
              <a:buSzPts val="1800"/>
              <a:buNone/>
            </a:pPr>
            <a:r>
              <a:t/>
            </a:r>
            <a:endParaRPr sz="2400">
              <a:solidFill>
                <a:schemeClr val="lt1"/>
              </a:solidFill>
            </a:endParaRPr>
          </a:p>
          <a:p>
            <a:pPr indent="-139700" lvl="0" marL="342900" rtl="0" algn="l">
              <a:lnSpc>
                <a:spcPct val="100000"/>
              </a:lnSpc>
              <a:spcBef>
                <a:spcPts val="0"/>
              </a:spcBef>
              <a:spcAft>
                <a:spcPts val="0"/>
              </a:spcAft>
              <a:buSzPts val="1800"/>
              <a:buNone/>
            </a:pPr>
            <a:r>
              <a:rPr lang="en-US" sz="2400">
                <a:solidFill>
                  <a:schemeClr val="lt1"/>
                </a:solidFill>
              </a:rPr>
              <a:t>  </a:t>
            </a:r>
            <a:r>
              <a:rPr lang="en-US">
                <a:solidFill>
                  <a:schemeClr val="lt1"/>
                </a:solidFill>
              </a:rPr>
              <a:t> </a:t>
            </a:r>
            <a:endParaRPr>
              <a:solidFill>
                <a:schemeClr val="lt1"/>
              </a:solidFill>
            </a:endParaRPr>
          </a:p>
          <a:p>
            <a:pPr indent="-139700" lvl="0" marL="342900" rtl="0" algn="l">
              <a:lnSpc>
                <a:spcPct val="100000"/>
              </a:lnSpc>
              <a:spcBef>
                <a:spcPts val="0"/>
              </a:spcBef>
              <a:spcAft>
                <a:spcPts val="0"/>
              </a:spcAft>
              <a:buClr>
                <a:schemeClr val="dk1"/>
              </a:buClr>
              <a:buSzPts val="3200"/>
              <a:buFont typeface="Arial"/>
              <a:buNone/>
            </a:pPr>
            <a:r>
              <a:t/>
            </a:r>
            <a:endParaRPr>
              <a:solidFill>
                <a:schemeClr val="lt1"/>
              </a:solidFill>
            </a:endParaRPr>
          </a:p>
          <a:p>
            <a:pPr indent="0" lvl="0" marL="0" rtl="0" algn="l">
              <a:lnSpc>
                <a:spcPct val="100000"/>
              </a:lnSpc>
              <a:spcBef>
                <a:spcPts val="360"/>
              </a:spcBef>
              <a:spcAft>
                <a:spcPts val="0"/>
              </a:spcAft>
              <a:buSzPts val="1800"/>
              <a:buNone/>
            </a:pPr>
            <a:r>
              <a:t/>
            </a:r>
            <a:endParaRPr/>
          </a:p>
        </p:txBody>
      </p:sp>
      <p:sp>
        <p:nvSpPr>
          <p:cNvPr id="59" name="Google Shape;59;g136a163e386_0_44"/>
          <p:cNvSpPr/>
          <p:nvPr/>
        </p:nvSpPr>
        <p:spPr>
          <a:xfrm>
            <a:off x="3602250" y="1200138"/>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0" name="Google Shape;60;g136a163e386_0_44"/>
          <p:cNvSpPr/>
          <p:nvPr/>
        </p:nvSpPr>
        <p:spPr>
          <a:xfrm>
            <a:off x="935250" y="1200138"/>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1" name="Google Shape;61;g136a163e386_0_44"/>
          <p:cNvSpPr/>
          <p:nvPr/>
        </p:nvSpPr>
        <p:spPr>
          <a:xfrm>
            <a:off x="6269250" y="1200138"/>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2" name="Google Shape;62;g136a163e386_0_44"/>
          <p:cNvSpPr/>
          <p:nvPr/>
        </p:nvSpPr>
        <p:spPr>
          <a:xfrm>
            <a:off x="3679350" y="3396813"/>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rPr b="0" i="0" lang="en-US" sz="3200" u="none" cap="none" strike="noStrike">
                <a:solidFill>
                  <a:schemeClr val="lt1"/>
                </a:solidFill>
                <a:latin typeface="Calibri"/>
                <a:ea typeface="Calibri"/>
                <a:cs typeface="Calibri"/>
                <a:sym typeface="Calibri"/>
              </a:rPr>
              <a:t>15 mins</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pic>
        <p:nvPicPr>
          <p:cNvPr id="63" name="Google Shape;63;g136a163e386_0_44"/>
          <p:cNvPicPr preferRelativeResize="0"/>
          <p:nvPr/>
        </p:nvPicPr>
        <p:blipFill rotWithShape="1">
          <a:blip r:embed="rId3">
            <a:alphaModFix/>
          </a:blip>
          <a:srcRect b="26295" l="5972" r="13846" t="42241"/>
          <a:stretch/>
        </p:blipFill>
        <p:spPr>
          <a:xfrm>
            <a:off x="3802175" y="1279175"/>
            <a:ext cx="1539652" cy="1197025"/>
          </a:xfrm>
          <a:prstGeom prst="rect">
            <a:avLst/>
          </a:prstGeom>
          <a:noFill/>
          <a:ln cap="flat" cmpd="sng" w="9525">
            <a:solidFill>
              <a:srgbClr val="312783"/>
            </a:solidFill>
            <a:prstDash val="solid"/>
            <a:round/>
            <a:headEnd len="sm" w="sm" type="none"/>
            <a:tailEnd len="sm" w="sm" type="none"/>
          </a:ln>
        </p:spPr>
      </p:pic>
      <p:pic>
        <p:nvPicPr>
          <p:cNvPr id="64" name="Google Shape;64;g136a163e386_0_44"/>
          <p:cNvPicPr preferRelativeResize="0"/>
          <p:nvPr/>
        </p:nvPicPr>
        <p:blipFill rotWithShape="1">
          <a:blip r:embed="rId4">
            <a:alphaModFix/>
          </a:blip>
          <a:srcRect b="50000" l="44876" r="0" t="11851"/>
          <a:stretch/>
        </p:blipFill>
        <p:spPr>
          <a:xfrm>
            <a:off x="6478525" y="1244050"/>
            <a:ext cx="1539652" cy="1267550"/>
          </a:xfrm>
          <a:prstGeom prst="rect">
            <a:avLst/>
          </a:prstGeom>
          <a:noFill/>
          <a:ln>
            <a:noFill/>
          </a:ln>
        </p:spPr>
      </p:pic>
      <p:pic>
        <p:nvPicPr>
          <p:cNvPr id="65" name="Google Shape;65;g136a163e386_0_44"/>
          <p:cNvPicPr preferRelativeResize="0"/>
          <p:nvPr/>
        </p:nvPicPr>
        <p:blipFill rotWithShape="1">
          <a:blip r:embed="rId5">
            <a:alphaModFix/>
          </a:blip>
          <a:srcRect b="0" l="0" r="0" t="0"/>
          <a:stretch/>
        </p:blipFill>
        <p:spPr>
          <a:xfrm>
            <a:off x="4288650" y="3472975"/>
            <a:ext cx="720900" cy="720900"/>
          </a:xfrm>
          <a:prstGeom prst="rect">
            <a:avLst/>
          </a:prstGeom>
          <a:noFill/>
          <a:ln>
            <a:noFill/>
          </a:ln>
        </p:spPr>
      </p:pic>
      <p:sp>
        <p:nvSpPr>
          <p:cNvPr id="66" name="Google Shape;66;g136a163e386_0_44"/>
          <p:cNvSpPr txBox="1"/>
          <p:nvPr/>
        </p:nvSpPr>
        <p:spPr>
          <a:xfrm>
            <a:off x="871030" y="2691997"/>
            <a:ext cx="2263210" cy="477023"/>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Role-play</a:t>
            </a:r>
            <a:endParaRPr b="1" i="0" sz="1700" u="none" cap="none" strike="noStrike">
              <a:solidFill>
                <a:srgbClr val="000000"/>
              </a:solidFill>
              <a:latin typeface="Calibri"/>
              <a:ea typeface="Calibri"/>
              <a:cs typeface="Calibri"/>
              <a:sym typeface="Calibri"/>
            </a:endParaRPr>
          </a:p>
        </p:txBody>
      </p:sp>
      <p:sp>
        <p:nvSpPr>
          <p:cNvPr id="67" name="Google Shape;67;g136a163e386_0_44"/>
          <p:cNvSpPr txBox="1"/>
          <p:nvPr/>
        </p:nvSpPr>
        <p:spPr>
          <a:xfrm>
            <a:off x="3612150" y="2666550"/>
            <a:ext cx="2073900" cy="461700"/>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Simulation Glasses</a:t>
            </a:r>
            <a:r>
              <a:rPr b="1" i="0" lang="en-US" sz="1700" u="none" cap="none" strike="noStrike">
                <a:solidFill>
                  <a:srgbClr val="000000"/>
                </a:solidFill>
                <a:latin typeface="Calibri"/>
                <a:ea typeface="Calibri"/>
                <a:cs typeface="Calibri"/>
                <a:sym typeface="Calibri"/>
              </a:rPr>
              <a:t> </a:t>
            </a:r>
            <a:endParaRPr b="1" i="0" sz="1700" u="none" cap="none" strike="noStrike">
              <a:solidFill>
                <a:srgbClr val="000000"/>
              </a:solidFill>
              <a:latin typeface="Calibri"/>
              <a:ea typeface="Calibri"/>
              <a:cs typeface="Calibri"/>
              <a:sym typeface="Calibri"/>
            </a:endParaRPr>
          </a:p>
        </p:txBody>
      </p:sp>
      <p:sp>
        <p:nvSpPr>
          <p:cNvPr id="68" name="Google Shape;68;g136a163e386_0_44"/>
          <p:cNvSpPr txBox="1"/>
          <p:nvPr/>
        </p:nvSpPr>
        <p:spPr>
          <a:xfrm>
            <a:off x="6269250" y="2692025"/>
            <a:ext cx="1939500" cy="461700"/>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Calibri"/>
                <a:ea typeface="Calibri"/>
                <a:cs typeface="Calibri"/>
                <a:sym typeface="Calibri"/>
              </a:rPr>
              <a:t>       </a:t>
            </a:r>
            <a:r>
              <a:rPr b="1" i="0" lang="en-US" sz="1800" u="none" cap="none" strike="noStrike">
                <a:solidFill>
                  <a:srgbClr val="000000"/>
                </a:solidFill>
                <a:latin typeface="Calibri"/>
                <a:ea typeface="Calibri"/>
                <a:cs typeface="Calibri"/>
                <a:sym typeface="Calibri"/>
              </a:rPr>
              <a:t>Headphones</a:t>
            </a:r>
            <a:r>
              <a:rPr b="1" i="0" lang="en-US" sz="1700" u="none" cap="none" strike="noStrike">
                <a:solidFill>
                  <a:srgbClr val="000000"/>
                </a:solidFill>
                <a:latin typeface="Calibri"/>
                <a:ea typeface="Calibri"/>
                <a:cs typeface="Calibri"/>
                <a:sym typeface="Calibri"/>
              </a:rPr>
              <a:t> </a:t>
            </a:r>
            <a:endParaRPr b="1" i="0" sz="1700" u="none" cap="none" strike="noStrike">
              <a:solidFill>
                <a:srgbClr val="000000"/>
              </a:solidFill>
              <a:latin typeface="Calibri"/>
              <a:ea typeface="Calibri"/>
              <a:cs typeface="Calibri"/>
              <a:sym typeface="Calibri"/>
            </a:endParaRPr>
          </a:p>
        </p:txBody>
      </p:sp>
      <p:pic>
        <p:nvPicPr>
          <p:cNvPr id="69" name="Google Shape;69;g136a163e386_0_44"/>
          <p:cNvPicPr preferRelativeResize="0"/>
          <p:nvPr/>
        </p:nvPicPr>
        <p:blipFill rotWithShape="1">
          <a:blip r:embed="rId6">
            <a:alphaModFix/>
          </a:blip>
          <a:srcRect b="40281" l="41623" r="51227" t="46002"/>
          <a:stretch/>
        </p:blipFill>
        <p:spPr>
          <a:xfrm>
            <a:off x="1057567" y="1336993"/>
            <a:ext cx="1694866" cy="108138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pic>
        <p:nvPicPr>
          <p:cNvPr id="74" name="Google Shape;74;p2"/>
          <p:cNvPicPr preferRelativeResize="0"/>
          <p:nvPr/>
        </p:nvPicPr>
        <p:blipFill rotWithShape="1">
          <a:blip r:embed="rId3">
            <a:alphaModFix/>
          </a:blip>
          <a:srcRect b="47583" l="13955" r="40151" t="28129"/>
          <a:stretch/>
        </p:blipFill>
        <p:spPr>
          <a:xfrm>
            <a:off x="486156" y="1109054"/>
            <a:ext cx="3752851" cy="2809150"/>
          </a:xfrm>
          <a:prstGeom prst="rect">
            <a:avLst/>
          </a:prstGeom>
          <a:noFill/>
          <a:ln>
            <a:noFill/>
          </a:ln>
        </p:spPr>
      </p:pic>
      <p:sp>
        <p:nvSpPr>
          <p:cNvPr id="75" name="Google Shape;75;p2"/>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Group reflection  </a:t>
            </a:r>
            <a:endParaRPr/>
          </a:p>
        </p:txBody>
      </p:sp>
      <p:sp>
        <p:nvSpPr>
          <p:cNvPr id="76" name="Google Shape;76;p2"/>
          <p:cNvSpPr txBox="1"/>
          <p:nvPr>
            <p:ph idx="1" type="body"/>
          </p:nvPr>
        </p:nvSpPr>
        <p:spPr>
          <a:xfrm>
            <a:off x="3844599" y="1394460"/>
            <a:ext cx="5181600" cy="29001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360"/>
              </a:spcBef>
              <a:spcAft>
                <a:spcPts val="0"/>
              </a:spcAft>
              <a:buSzPts val="1800"/>
              <a:buNone/>
            </a:pPr>
            <a:r>
              <a:rPr lang="en-US" sz="3074"/>
              <a:t>How did you experience the situation? </a:t>
            </a:r>
            <a:endParaRPr/>
          </a:p>
          <a:p>
            <a:pPr indent="0" lvl="0" marL="0" rtl="0" algn="ctr">
              <a:lnSpc>
                <a:spcPct val="100000"/>
              </a:lnSpc>
              <a:spcBef>
                <a:spcPts val="360"/>
              </a:spcBef>
              <a:spcAft>
                <a:spcPts val="0"/>
              </a:spcAft>
              <a:buSzPts val="1800"/>
              <a:buNone/>
            </a:pPr>
            <a:r>
              <a:rPr lang="en-US" sz="3074"/>
              <a:t>What can you take away from the scenario for your (professional) everday life?</a:t>
            </a:r>
            <a:endParaRPr sz="1900"/>
          </a:p>
          <a:p>
            <a:pPr indent="0" lvl="0" marL="0" rtl="0" algn="l">
              <a:lnSpc>
                <a:spcPct val="100000"/>
              </a:lnSpc>
              <a:spcBef>
                <a:spcPts val="360"/>
              </a:spcBef>
              <a:spcAft>
                <a:spcPts val="0"/>
              </a:spcAft>
              <a:buSzPts val="1800"/>
              <a:buNone/>
            </a:pPr>
            <a:r>
              <a:t/>
            </a:r>
            <a:endParaRPr sz="19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6"/>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3600"/>
              <a:buFont typeface="Calibri"/>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2021-06-24T12:38:40Z</dcterms:created>
  <dc:creator>Saidea</dc:creator>
</cp:coreProperties>
</file>