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4" roundtripDataSignature="AMtx7mgJ4woZiA/4U16RBcoaFGQpJfML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" name="Google Shape;34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36a163e386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g136a163e38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36a163e386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" name="Google Shape;47;g136a163e38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36a163e386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" name="Google Shape;56;g136a163e38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596e843f7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596e843f7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3cfdebd39d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g13cfdebd39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3cfdebd39d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13cfdebd39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4" name="Google Shape;9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2843808" y="1635646"/>
            <a:ext cx="5684168" cy="10305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  <a:defRPr b="1" sz="4000">
                <a:solidFill>
                  <a:srgbClr val="009F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2123728" y="2859782"/>
            <a:ext cx="64008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  <a:defRPr sz="2000">
                <a:solidFill>
                  <a:srgbClr val="312783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personalizzato">
  <p:cSld name="Layout personalizza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olo e contenuto">
  <p:cSld name="2_Titolo e contenu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27" name="Google Shape;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testazione sezione">
  <p:cSld name="1_Intestazione sezion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4000"/>
              <a:buFont typeface="Calibri"/>
              <a:buNone/>
              <a:defRPr b="1" sz="4000" cap="none">
                <a:solidFill>
                  <a:srgbClr val="31278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31" name="Google Shape;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image" Target="../media/image18.png"/><Relationship Id="rId6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>
            <p:ph type="ctrTitle"/>
          </p:nvPr>
        </p:nvSpPr>
        <p:spPr>
          <a:xfrm>
            <a:off x="2878475" y="1635650"/>
            <a:ext cx="58671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</a:pPr>
            <a:r>
              <a:rPr lang="en-US" sz="3800"/>
              <a:t>Dementia Simulation Toolkit</a:t>
            </a:r>
            <a:r>
              <a:rPr lang="en-US"/>
              <a:t> </a:t>
            </a:r>
            <a:endParaRPr/>
          </a:p>
        </p:txBody>
      </p:sp>
      <p:sp>
        <p:nvSpPr>
          <p:cNvPr id="37" name="Google Shape;37;p1"/>
          <p:cNvSpPr txBox="1"/>
          <p:nvPr>
            <p:ph idx="1" type="subTitle"/>
          </p:nvPr>
        </p:nvSpPr>
        <p:spPr>
          <a:xfrm>
            <a:off x="2123728" y="2666157"/>
            <a:ext cx="64008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</a:pPr>
            <a:r>
              <a:rPr lang="en-US" sz="2500"/>
              <a:t>Scenario: Social Interaction </a:t>
            </a:r>
            <a:endParaRPr sz="2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36a163e386_0_25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Social Interaction</a:t>
            </a:r>
            <a:endParaRPr/>
          </a:p>
        </p:txBody>
      </p:sp>
      <p:sp>
        <p:nvSpPr>
          <p:cNvPr id="43" name="Google Shape;43;g136a163e386_0_25"/>
          <p:cNvSpPr txBox="1"/>
          <p:nvPr>
            <p:ph idx="1" type="body"/>
          </p:nvPr>
        </p:nvSpPr>
        <p:spPr>
          <a:xfrm>
            <a:off x="847225" y="1556925"/>
            <a:ext cx="6218700" cy="29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51758"/>
              <a:buNone/>
            </a:pPr>
            <a:r>
              <a:rPr lang="en-US" sz="2125"/>
              <a:t>People with dementia may have difficulty keeping up with a conversation resulting in them saying things that don’t apply to what is being discussed, or answering questions with inappropriate responses. </a:t>
            </a:r>
            <a:endParaRPr sz="2125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1758"/>
              <a:buFont typeface="Arial"/>
              <a:buNone/>
            </a:pPr>
            <a:r>
              <a:t/>
            </a:r>
            <a:endParaRPr sz="2125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1758"/>
              <a:buFont typeface="Arial"/>
              <a:buNone/>
            </a:pPr>
            <a:r>
              <a:rPr lang="en-US" sz="2125"/>
              <a:t>This scenario will teach participants the importance of adapting their communication styles when interacting with people with dementia</a:t>
            </a:r>
            <a:endParaRPr sz="3199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4736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4736"/>
              <a:buNone/>
            </a:pPr>
            <a:r>
              <a:t/>
            </a:r>
            <a:endParaRPr sz="1900"/>
          </a:p>
        </p:txBody>
      </p:sp>
      <p:pic>
        <p:nvPicPr>
          <p:cNvPr id="44" name="Google Shape;44;g136a163e386_0_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74850" y="1334529"/>
            <a:ext cx="1773275" cy="177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36a163e386_0_37"/>
          <p:cNvSpPr txBox="1"/>
          <p:nvPr>
            <p:ph idx="1" type="body"/>
          </p:nvPr>
        </p:nvSpPr>
        <p:spPr>
          <a:xfrm>
            <a:off x="611685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500"/>
              <a:t>The aim of this training scenario is to simulate how social interactions can be difficult for people with dementia to engage in.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/>
              <a:t>This scenario also aims to educate participants about how sensory changes (e.g., hearing and vision loss) can impact a person’s ability to communicate and interact socially.</a:t>
            </a:r>
            <a:endParaRPr sz="2500"/>
          </a:p>
        </p:txBody>
      </p:sp>
      <p:pic>
        <p:nvPicPr>
          <p:cNvPr id="50" name="Google Shape;50;g136a163e386_0_37"/>
          <p:cNvPicPr preferRelativeResize="0"/>
          <p:nvPr/>
        </p:nvPicPr>
        <p:blipFill rotWithShape="1">
          <a:blip r:embed="rId3">
            <a:alphaModFix/>
          </a:blip>
          <a:srcRect b="12592" l="49998" r="16997" t="62961"/>
          <a:stretch/>
        </p:blipFill>
        <p:spPr>
          <a:xfrm>
            <a:off x="6115050" y="2754875"/>
            <a:ext cx="1445875" cy="151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g136a163e386_0_37"/>
          <p:cNvPicPr preferRelativeResize="0"/>
          <p:nvPr/>
        </p:nvPicPr>
        <p:blipFill rotWithShape="1">
          <a:blip r:embed="rId3">
            <a:alphaModFix/>
          </a:blip>
          <a:srcRect b="35555" l="45810" r="21185" t="37777"/>
          <a:stretch/>
        </p:blipFill>
        <p:spPr>
          <a:xfrm>
            <a:off x="3926287" y="2617175"/>
            <a:ext cx="1445875" cy="1652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g136a163e386_0_37"/>
          <p:cNvPicPr preferRelativeResize="0"/>
          <p:nvPr/>
        </p:nvPicPr>
        <p:blipFill rotWithShape="1">
          <a:blip r:embed="rId3">
            <a:alphaModFix/>
          </a:blip>
          <a:srcRect b="37405" l="6517" r="53668" t="43333"/>
          <a:stretch/>
        </p:blipFill>
        <p:spPr>
          <a:xfrm>
            <a:off x="1237800" y="2681400"/>
            <a:ext cx="2227375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g136a163e386_0_37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Aims: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36a163e386_0_44"/>
          <p:cNvSpPr txBox="1"/>
          <p:nvPr>
            <p:ph type="title"/>
          </p:nvPr>
        </p:nvSpPr>
        <p:spPr>
          <a:xfrm>
            <a:off x="1691680" y="205979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/>
              <a:t>Simulation Activity: Social Interaction</a:t>
            </a:r>
            <a:endParaRPr/>
          </a:p>
        </p:txBody>
      </p:sp>
      <p:sp>
        <p:nvSpPr>
          <p:cNvPr id="59" name="Google Shape;59;g136a163e386_0_44"/>
          <p:cNvSpPr txBox="1"/>
          <p:nvPr>
            <p:ph idx="1" type="body"/>
          </p:nvPr>
        </p:nvSpPr>
        <p:spPr>
          <a:xfrm>
            <a:off x="611560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solidFill>
                  <a:schemeClr val="lt1"/>
                </a:solidFill>
              </a:rPr>
              <a:t>  </a:t>
            </a:r>
            <a:r>
              <a:rPr lang="en-US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60" name="Google Shape;60;g136a163e386_0_44"/>
          <p:cNvSpPr/>
          <p:nvPr/>
        </p:nvSpPr>
        <p:spPr>
          <a:xfrm>
            <a:off x="3602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g136a163e386_0_44"/>
          <p:cNvSpPr/>
          <p:nvPr/>
        </p:nvSpPr>
        <p:spPr>
          <a:xfrm>
            <a:off x="935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g136a163e386_0_44"/>
          <p:cNvSpPr/>
          <p:nvPr/>
        </p:nvSpPr>
        <p:spPr>
          <a:xfrm>
            <a:off x="6269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g136a163e386_0_44"/>
          <p:cNvSpPr/>
          <p:nvPr/>
        </p:nvSpPr>
        <p:spPr>
          <a:xfrm>
            <a:off x="3679350" y="3396813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15 mins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36a163e386_0_44"/>
          <p:cNvPicPr preferRelativeResize="0"/>
          <p:nvPr/>
        </p:nvPicPr>
        <p:blipFill rotWithShape="1">
          <a:blip r:embed="rId3">
            <a:alphaModFix/>
          </a:blip>
          <a:srcRect b="26295" l="5972" r="13846" t="42241"/>
          <a:stretch/>
        </p:blipFill>
        <p:spPr>
          <a:xfrm>
            <a:off x="3802175" y="1279175"/>
            <a:ext cx="1539652" cy="1197025"/>
          </a:xfrm>
          <a:prstGeom prst="rect">
            <a:avLst/>
          </a:prstGeom>
          <a:noFill/>
          <a:ln cap="flat" cmpd="sng" w="9525">
            <a:solidFill>
              <a:srgbClr val="312783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5" name="Google Shape;65;g136a163e386_0_44"/>
          <p:cNvPicPr preferRelativeResize="0"/>
          <p:nvPr/>
        </p:nvPicPr>
        <p:blipFill rotWithShape="1">
          <a:blip r:embed="rId4">
            <a:alphaModFix/>
          </a:blip>
          <a:srcRect b="50000" l="44876" r="0" t="11851"/>
          <a:stretch/>
        </p:blipFill>
        <p:spPr>
          <a:xfrm>
            <a:off x="6478525" y="1244050"/>
            <a:ext cx="1539652" cy="126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g136a163e386_0_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88650" y="3472975"/>
            <a:ext cx="720900" cy="7209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g136a163e386_0_44"/>
          <p:cNvSpPr txBox="1"/>
          <p:nvPr/>
        </p:nvSpPr>
        <p:spPr>
          <a:xfrm>
            <a:off x="935250" y="2692025"/>
            <a:ext cx="1939500" cy="4617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Instructions</a:t>
            </a: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g136a163e386_0_44"/>
          <p:cNvSpPr txBox="1"/>
          <p:nvPr/>
        </p:nvSpPr>
        <p:spPr>
          <a:xfrm>
            <a:off x="3612150" y="2666550"/>
            <a:ext cx="2073900" cy="4617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Simulation Glasses</a:t>
            </a: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g136a163e386_0_44"/>
          <p:cNvSpPr txBox="1"/>
          <p:nvPr/>
        </p:nvSpPr>
        <p:spPr>
          <a:xfrm>
            <a:off x="6269250" y="2692025"/>
            <a:ext cx="1939500" cy="4617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Headphones</a:t>
            </a: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" name="Google Shape;70;g136a163e386_0_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71225" y="1243925"/>
            <a:ext cx="1267549" cy="1267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596e843f77_0_0"/>
          <p:cNvSpPr txBox="1"/>
          <p:nvPr>
            <p:ph type="title"/>
          </p:nvPr>
        </p:nvSpPr>
        <p:spPr>
          <a:xfrm>
            <a:off x="1691680" y="205979"/>
            <a:ext cx="6995100" cy="85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Roles</a:t>
            </a:r>
            <a:endParaRPr/>
          </a:p>
        </p:txBody>
      </p:sp>
      <p:sp>
        <p:nvSpPr>
          <p:cNvPr id="76" name="Google Shape;76;g1596e843f77_0_0"/>
          <p:cNvSpPr txBox="1"/>
          <p:nvPr>
            <p:ph idx="1" type="body"/>
          </p:nvPr>
        </p:nvSpPr>
        <p:spPr>
          <a:xfrm>
            <a:off x="611560" y="1200151"/>
            <a:ext cx="8075100" cy="3394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2620"/>
          </a:p>
          <a:p>
            <a:pPr indent="-381000" lvl="0" marL="4572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2400"/>
              <a:buFont typeface="Calibri"/>
              <a:buAutoNum type="arabicParenR"/>
            </a:pPr>
            <a:r>
              <a:rPr lang="en-US" sz="2400"/>
              <a:t>Person with dementia</a:t>
            </a:r>
            <a:endParaRPr sz="2400"/>
          </a:p>
          <a:p>
            <a:pPr indent="-3810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arenR"/>
            </a:pPr>
            <a:r>
              <a:rPr lang="en-US" sz="2400"/>
              <a:t>Friend of the person with dementia</a:t>
            </a:r>
            <a:endParaRPr sz="2400"/>
          </a:p>
          <a:p>
            <a:pPr indent="-3810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arenR"/>
            </a:pPr>
            <a:r>
              <a:rPr lang="en-US" sz="2400"/>
              <a:t>Friend of the person with dementia</a:t>
            </a:r>
            <a:endParaRPr sz="2400"/>
          </a:p>
          <a:p>
            <a:pPr indent="0" lvl="0" marL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935"/>
              <a:buNone/>
            </a:pPr>
            <a:r>
              <a:rPr lang="en-US" sz="2400"/>
              <a:t>Role descriptions and scripts for students are available to download separately on the INTenSE platform</a:t>
            </a:r>
            <a:endParaRPr sz="2400"/>
          </a:p>
        </p:txBody>
      </p:sp>
      <p:pic>
        <p:nvPicPr>
          <p:cNvPr id="77" name="Google Shape;77;g1596e843f77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01625" y="1200150"/>
            <a:ext cx="1577175" cy="157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3cfdebd39d_0_24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Group reflection  </a:t>
            </a:r>
            <a:endParaRPr/>
          </a:p>
        </p:txBody>
      </p:sp>
      <p:sp>
        <p:nvSpPr>
          <p:cNvPr id="83" name="Google Shape;83;g13cfdebd39d_0_24"/>
          <p:cNvSpPr txBox="1"/>
          <p:nvPr>
            <p:ph idx="1" type="body"/>
          </p:nvPr>
        </p:nvSpPr>
        <p:spPr>
          <a:xfrm>
            <a:off x="1132150" y="2571750"/>
            <a:ext cx="6862800" cy="29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/>
              <a:t>What did the participants notice and learn about social interaction and communication in this scenario?</a:t>
            </a:r>
            <a:endParaRPr sz="2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/>
              <a:t>How each of the participants felt in the roles they played?</a:t>
            </a:r>
            <a:endParaRPr sz="3974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</p:txBody>
      </p:sp>
      <p:pic>
        <p:nvPicPr>
          <p:cNvPr id="84" name="Google Shape;84;g13cfdebd39d_0_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0725" y="193300"/>
            <a:ext cx="2378450" cy="237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3cfdebd39d_0_31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Group reflection  </a:t>
            </a:r>
            <a:endParaRPr/>
          </a:p>
        </p:txBody>
      </p:sp>
      <p:sp>
        <p:nvSpPr>
          <p:cNvPr id="90" name="Google Shape;90;g13cfdebd39d_0_31"/>
          <p:cNvSpPr txBox="1"/>
          <p:nvPr>
            <p:ph idx="1" type="body"/>
          </p:nvPr>
        </p:nvSpPr>
        <p:spPr>
          <a:xfrm>
            <a:off x="590550" y="1638300"/>
            <a:ext cx="4779300" cy="29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674"/>
              <a:t>How would you approach a situation like this the next time you are in a social environment with someone with dementia?</a:t>
            </a:r>
            <a:endParaRPr sz="2674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</p:txBody>
      </p:sp>
      <p:pic>
        <p:nvPicPr>
          <p:cNvPr id="91" name="Google Shape;91;g13cfdebd39d_0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91925" y="1348425"/>
            <a:ext cx="3094725" cy="309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2021-06-24T12:38:40Z</dcterms:created>
  <dc:creator>Saidea</dc:creator>
</cp:coreProperties>
</file>