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http://customooxmlschemas.google.com/">
      <go:slidesCustomData xmlns:go="http://customooxmlschemas.google.com/" r:id="rId12" roundtripDataSignature="AMtx7mg7PzoqgiLpqM9LWmYXuNrGPHQ7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customschemas.google.com/relationships/presentationmetadata" Target="metadata"/><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 name="Google Shape;3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g136a163e386_0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g136a163e386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136a163e386_0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g136a163e386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136a163e386_0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g136a163e386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3" name="Google Shape;73;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8"/>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rgbClr val="009FE3"/>
              </a:buClr>
              <a:buSzPts val="4000"/>
              <a:buFont typeface="Calibri"/>
              <a:buNone/>
              <a:defRPr b="1" sz="4000">
                <a:solidFill>
                  <a:srgbClr val="009FE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8"/>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lvl1pPr lvl="0" algn="r">
              <a:lnSpc>
                <a:spcPct val="100000"/>
              </a:lnSpc>
              <a:spcBef>
                <a:spcPts val="400"/>
              </a:spcBef>
              <a:spcAft>
                <a:spcPts val="0"/>
              </a:spcAft>
              <a:buClr>
                <a:srgbClr val="312783"/>
              </a:buClr>
              <a:buSzPts val="2000"/>
              <a:buNone/>
              <a:defRPr sz="2000">
                <a:solidFill>
                  <a:srgbClr val="312783"/>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10"/>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0"/>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17" name="Google Shape;17;p10"/>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13"/>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1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23" name="Google Shape;23;p12"/>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9"/>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lt1"/>
              </a:buClr>
              <a:buSzPts val="4000"/>
              <a:buFont typeface="Calibri"/>
              <a:buNone/>
              <a:defRPr b="1" sz="40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9"/>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27" name="Google Shape;27;p9"/>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testazione sezione">
  <p:cSld name="1_Intestazione sezion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11"/>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rgbClr val="312783"/>
              </a:buClr>
              <a:buSzPts val="4000"/>
              <a:buFont typeface="Calibri"/>
              <a:buNone/>
              <a:defRPr b="1" sz="4000" cap="none">
                <a:solidFill>
                  <a:srgbClr val="31278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31" name="Google Shape;31;p11"/>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1"/>
          <p:cNvSpPr txBox="1"/>
          <p:nvPr>
            <p:ph type="ctrTitle"/>
          </p:nvPr>
        </p:nvSpPr>
        <p:spPr>
          <a:xfrm>
            <a:off x="2878475" y="1635650"/>
            <a:ext cx="5867100" cy="1030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9FE3"/>
              </a:buClr>
              <a:buSzPts val="4000"/>
              <a:buFont typeface="Calibri"/>
              <a:buNone/>
            </a:pPr>
            <a:r>
              <a:rPr lang="en-US" sz="3800"/>
              <a:t>Dementia Simulation Toolkit</a:t>
            </a:r>
            <a:r>
              <a:rPr lang="en-US"/>
              <a:t> </a:t>
            </a:r>
            <a:endParaRPr/>
          </a:p>
        </p:txBody>
      </p:sp>
      <p:sp>
        <p:nvSpPr>
          <p:cNvPr id="37" name="Google Shape;37;p1"/>
          <p:cNvSpPr txBox="1"/>
          <p:nvPr>
            <p:ph idx="1" type="subTitle"/>
          </p:nvPr>
        </p:nvSpPr>
        <p:spPr>
          <a:xfrm>
            <a:off x="2123728" y="2666157"/>
            <a:ext cx="6400800" cy="504000"/>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Clr>
                <a:srgbClr val="312783"/>
              </a:buClr>
              <a:buSzPts val="2000"/>
              <a:buNone/>
            </a:pPr>
            <a:r>
              <a:rPr lang="en-US" sz="2500"/>
              <a:t>Scenario: Personal care</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g136a163e386_0_25"/>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Help in personal care</a:t>
            </a:r>
            <a:endParaRPr/>
          </a:p>
        </p:txBody>
      </p:sp>
      <p:sp>
        <p:nvSpPr>
          <p:cNvPr id="43" name="Google Shape;43;g136a163e386_0_25"/>
          <p:cNvSpPr txBox="1"/>
          <p:nvPr>
            <p:ph idx="1" type="body"/>
          </p:nvPr>
        </p:nvSpPr>
        <p:spPr>
          <a:xfrm>
            <a:off x="838200" y="1795000"/>
            <a:ext cx="5181600" cy="2209800"/>
          </a:xfrm>
          <a:prstGeom prst="rect">
            <a:avLst/>
          </a:prstGeom>
          <a:noFill/>
          <a:ln>
            <a:noFill/>
          </a:ln>
        </p:spPr>
        <p:txBody>
          <a:bodyPr anchorCtr="0" anchor="t" bIns="45700" lIns="91425" spcFirstLastPara="1" rIns="91425" wrap="square" tIns="45700">
            <a:normAutofit fontScale="77500" lnSpcReduction="20000"/>
          </a:bodyPr>
          <a:lstStyle/>
          <a:p>
            <a:pPr indent="0" lvl="0" marL="114300" rtl="0" algn="l">
              <a:lnSpc>
                <a:spcPct val="100000"/>
              </a:lnSpc>
              <a:spcBef>
                <a:spcPts val="360"/>
              </a:spcBef>
              <a:spcAft>
                <a:spcPts val="0"/>
              </a:spcAft>
              <a:buSzPct val="72580"/>
              <a:buNone/>
            </a:pPr>
            <a:r>
              <a:rPr lang="en-US"/>
              <a:t>In the course of dementia, people can develop difficulties with personal care. However, personal care habits are very individual. It is not easy to accept help in daily activities such as washing or dressing. </a:t>
            </a:r>
            <a:endParaRPr/>
          </a:p>
        </p:txBody>
      </p:sp>
      <p:pic>
        <p:nvPicPr>
          <p:cNvPr id="44" name="Google Shape;44;g136a163e386_0_25"/>
          <p:cNvPicPr preferRelativeResize="0"/>
          <p:nvPr/>
        </p:nvPicPr>
        <p:blipFill rotWithShape="1">
          <a:blip r:embed="rId3">
            <a:alphaModFix/>
          </a:blip>
          <a:srcRect b="6225" l="29564" r="21187" t="60669"/>
          <a:stretch/>
        </p:blipFill>
        <p:spPr>
          <a:xfrm>
            <a:off x="6019800" y="1535850"/>
            <a:ext cx="2419350" cy="2300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136a163e386_0_37"/>
          <p:cNvSpPr txBox="1"/>
          <p:nvPr>
            <p:ph idx="1" type="body"/>
          </p:nvPr>
        </p:nvSpPr>
        <p:spPr>
          <a:xfrm>
            <a:off x="611685" y="1200151"/>
            <a:ext cx="8075100" cy="3394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SzPts val="1800"/>
              <a:buNone/>
            </a:pPr>
            <a:r>
              <a:rPr lang="en-US" sz="2400"/>
              <a:t>The aim of this training scenario is to simulate difficulties in accept help in personal care</a:t>
            </a:r>
            <a:r>
              <a:rPr lang="en-US"/>
              <a:t>.</a:t>
            </a:r>
            <a:endParaRPr sz="2100"/>
          </a:p>
        </p:txBody>
      </p:sp>
      <p:pic>
        <p:nvPicPr>
          <p:cNvPr id="50" name="Google Shape;50;g136a163e386_0_37"/>
          <p:cNvPicPr preferRelativeResize="0"/>
          <p:nvPr/>
        </p:nvPicPr>
        <p:blipFill rotWithShape="1">
          <a:blip r:embed="rId3">
            <a:alphaModFix/>
          </a:blip>
          <a:srcRect b="1394" l="29072" r="27585" t="64343"/>
          <a:stretch/>
        </p:blipFill>
        <p:spPr>
          <a:xfrm>
            <a:off x="3783987" y="2650550"/>
            <a:ext cx="1576027" cy="1762275"/>
          </a:xfrm>
          <a:prstGeom prst="rect">
            <a:avLst/>
          </a:prstGeom>
          <a:noFill/>
          <a:ln>
            <a:noFill/>
          </a:ln>
        </p:spPr>
      </p:pic>
      <p:pic>
        <p:nvPicPr>
          <p:cNvPr id="51" name="Google Shape;51;g136a163e386_0_37"/>
          <p:cNvPicPr preferRelativeResize="0"/>
          <p:nvPr/>
        </p:nvPicPr>
        <p:blipFill rotWithShape="1">
          <a:blip r:embed="rId3">
            <a:alphaModFix/>
          </a:blip>
          <a:srcRect b="55430" l="41680" r="14977" t="8357"/>
          <a:stretch/>
        </p:blipFill>
        <p:spPr>
          <a:xfrm>
            <a:off x="5917150" y="2650550"/>
            <a:ext cx="1576051" cy="1862550"/>
          </a:xfrm>
          <a:prstGeom prst="rect">
            <a:avLst/>
          </a:prstGeom>
          <a:noFill/>
          <a:ln>
            <a:noFill/>
          </a:ln>
        </p:spPr>
      </p:pic>
      <p:pic>
        <p:nvPicPr>
          <p:cNvPr id="52" name="Google Shape;52;g136a163e386_0_37"/>
          <p:cNvPicPr preferRelativeResize="0"/>
          <p:nvPr/>
        </p:nvPicPr>
        <p:blipFill rotWithShape="1">
          <a:blip r:embed="rId3">
            <a:alphaModFix/>
          </a:blip>
          <a:srcRect b="23675" l="0" r="45711" t="44012"/>
          <a:stretch/>
        </p:blipFill>
        <p:spPr>
          <a:xfrm>
            <a:off x="1252625" y="2750838"/>
            <a:ext cx="1974223" cy="1661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g136a163e386_0_44"/>
          <p:cNvSpPr txBox="1"/>
          <p:nvPr>
            <p:ph type="title"/>
          </p:nvPr>
        </p:nvSpPr>
        <p:spPr>
          <a:xfrm>
            <a:off x="457340" y="580535"/>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US" sz="2400"/>
              <a:t>Simulation Activity: Help in personal care</a:t>
            </a:r>
            <a:endParaRPr sz="2400"/>
          </a:p>
        </p:txBody>
      </p:sp>
      <p:sp>
        <p:nvSpPr>
          <p:cNvPr id="58" name="Google Shape;58;g136a163e386_0_44"/>
          <p:cNvSpPr txBox="1"/>
          <p:nvPr>
            <p:ph idx="1" type="body"/>
          </p:nvPr>
        </p:nvSpPr>
        <p:spPr>
          <a:xfrm>
            <a:off x="611560" y="1200151"/>
            <a:ext cx="8075100" cy="3394500"/>
          </a:xfrm>
          <a:prstGeom prst="rect">
            <a:avLst/>
          </a:prstGeom>
          <a:noFill/>
          <a:ln>
            <a:noFill/>
          </a:ln>
        </p:spPr>
        <p:txBody>
          <a:bodyPr anchorCtr="0" anchor="t" bIns="45700" lIns="91425" spcFirstLastPara="1" rIns="91425" wrap="square" tIns="45700">
            <a:normAutofit/>
          </a:bodyPr>
          <a:lstStyle/>
          <a:p>
            <a:pPr indent="-139700" lvl="0" marL="342900" rtl="0" algn="l">
              <a:lnSpc>
                <a:spcPct val="100000"/>
              </a:lnSpc>
              <a:spcBef>
                <a:spcPts val="0"/>
              </a:spcBef>
              <a:spcAft>
                <a:spcPts val="0"/>
              </a:spcAft>
              <a:buSzPts val="1800"/>
              <a:buNone/>
            </a:pPr>
            <a:r>
              <a:t/>
            </a:r>
            <a:endParaRPr>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139700" lvl="0" marL="342900" rtl="0" algn="l">
              <a:lnSpc>
                <a:spcPct val="100000"/>
              </a:lnSpc>
              <a:spcBef>
                <a:spcPts val="0"/>
              </a:spcBef>
              <a:spcAft>
                <a:spcPts val="0"/>
              </a:spcAft>
              <a:buSzPts val="1800"/>
              <a:buNone/>
            </a:pPr>
            <a:r>
              <a:rPr lang="en-US" sz="2400">
                <a:solidFill>
                  <a:schemeClr val="lt1"/>
                </a:solidFill>
              </a:rPr>
              <a:t>  </a:t>
            </a:r>
            <a:r>
              <a:rPr lang="en-US">
                <a:solidFill>
                  <a:schemeClr val="lt1"/>
                </a:solidFill>
              </a:rPr>
              <a:t> </a:t>
            </a:r>
            <a:endParaRPr>
              <a:solidFill>
                <a:schemeClr val="lt1"/>
              </a:solidFill>
            </a:endParaRPr>
          </a:p>
          <a:p>
            <a:pPr indent="-139700" lvl="0" marL="342900" rtl="0" algn="l">
              <a:lnSpc>
                <a:spcPct val="100000"/>
              </a:lnSpc>
              <a:spcBef>
                <a:spcPts val="0"/>
              </a:spcBef>
              <a:spcAft>
                <a:spcPts val="0"/>
              </a:spcAft>
              <a:buClr>
                <a:schemeClr val="dk1"/>
              </a:buClr>
              <a:buSzPts val="3200"/>
              <a:buFont typeface="Arial"/>
              <a:buNone/>
            </a:pPr>
            <a:r>
              <a:t/>
            </a:r>
            <a:endParaRPr>
              <a:solidFill>
                <a:schemeClr val="lt1"/>
              </a:solidFill>
            </a:endParaRPr>
          </a:p>
          <a:p>
            <a:pPr indent="0" lvl="0" marL="0" rtl="0" algn="l">
              <a:lnSpc>
                <a:spcPct val="100000"/>
              </a:lnSpc>
              <a:spcBef>
                <a:spcPts val="360"/>
              </a:spcBef>
              <a:spcAft>
                <a:spcPts val="0"/>
              </a:spcAft>
              <a:buSzPts val="1800"/>
              <a:buNone/>
            </a:pPr>
            <a:r>
              <a:t/>
            </a:r>
            <a:endParaRPr/>
          </a:p>
        </p:txBody>
      </p:sp>
      <p:sp>
        <p:nvSpPr>
          <p:cNvPr id="59" name="Google Shape;59;g136a163e386_0_44"/>
          <p:cNvSpPr/>
          <p:nvPr/>
        </p:nvSpPr>
        <p:spPr>
          <a:xfrm>
            <a:off x="3602250" y="10802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0" name="Google Shape;60;g136a163e386_0_44"/>
          <p:cNvSpPr/>
          <p:nvPr/>
        </p:nvSpPr>
        <p:spPr>
          <a:xfrm>
            <a:off x="3602250" y="3396813"/>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rPr b="0" i="0" lang="en-US" sz="3200" u="none" cap="none" strike="noStrike">
                <a:solidFill>
                  <a:schemeClr val="lt1"/>
                </a:solidFill>
                <a:latin typeface="Calibri"/>
                <a:ea typeface="Calibri"/>
                <a:cs typeface="Calibri"/>
                <a:sym typeface="Calibri"/>
              </a:rPr>
              <a:t>25-mins</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pic>
        <p:nvPicPr>
          <p:cNvPr id="61" name="Google Shape;61;g136a163e386_0_44"/>
          <p:cNvPicPr preferRelativeResize="0"/>
          <p:nvPr/>
        </p:nvPicPr>
        <p:blipFill rotWithShape="1">
          <a:blip r:embed="rId3">
            <a:alphaModFix/>
          </a:blip>
          <a:srcRect b="0" l="0" r="0" t="0"/>
          <a:stretch/>
        </p:blipFill>
        <p:spPr>
          <a:xfrm>
            <a:off x="4288650" y="3472975"/>
            <a:ext cx="720900" cy="720900"/>
          </a:xfrm>
          <a:prstGeom prst="rect">
            <a:avLst/>
          </a:prstGeom>
          <a:noFill/>
          <a:ln>
            <a:noFill/>
          </a:ln>
        </p:spPr>
      </p:pic>
      <p:sp>
        <p:nvSpPr>
          <p:cNvPr id="62" name="Google Shape;62;g136a163e386_0_44"/>
          <p:cNvSpPr txBox="1"/>
          <p:nvPr/>
        </p:nvSpPr>
        <p:spPr>
          <a:xfrm>
            <a:off x="3440395" y="2643198"/>
            <a:ext cx="2263210" cy="477023"/>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Role-play</a:t>
            </a:r>
            <a:endParaRPr b="1" i="0" sz="1700" u="none" cap="none" strike="noStrike">
              <a:solidFill>
                <a:srgbClr val="000000"/>
              </a:solidFill>
              <a:latin typeface="Calibri"/>
              <a:ea typeface="Calibri"/>
              <a:cs typeface="Calibri"/>
              <a:sym typeface="Calibri"/>
            </a:endParaRPr>
          </a:p>
        </p:txBody>
      </p:sp>
      <p:pic>
        <p:nvPicPr>
          <p:cNvPr id="63" name="Google Shape;63;g136a163e386_0_44"/>
          <p:cNvPicPr preferRelativeResize="0"/>
          <p:nvPr/>
        </p:nvPicPr>
        <p:blipFill rotWithShape="1">
          <a:blip r:embed="rId4">
            <a:alphaModFix/>
          </a:blip>
          <a:srcRect b="40281" l="41623" r="51227" t="46002"/>
          <a:stretch/>
        </p:blipFill>
        <p:spPr>
          <a:xfrm>
            <a:off x="3724567" y="1217095"/>
            <a:ext cx="1694866" cy="10813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pic>
        <p:nvPicPr>
          <p:cNvPr id="68" name="Google Shape;68;p2"/>
          <p:cNvPicPr preferRelativeResize="0"/>
          <p:nvPr/>
        </p:nvPicPr>
        <p:blipFill rotWithShape="1">
          <a:blip r:embed="rId3">
            <a:alphaModFix/>
          </a:blip>
          <a:srcRect b="47583" l="13955" r="40151" t="28129"/>
          <a:stretch/>
        </p:blipFill>
        <p:spPr>
          <a:xfrm>
            <a:off x="486156" y="1109054"/>
            <a:ext cx="3752851" cy="2809150"/>
          </a:xfrm>
          <a:prstGeom prst="rect">
            <a:avLst/>
          </a:prstGeom>
          <a:noFill/>
          <a:ln>
            <a:noFill/>
          </a:ln>
        </p:spPr>
      </p:pic>
      <p:sp>
        <p:nvSpPr>
          <p:cNvPr id="69" name="Google Shape;69;p2"/>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Group reflection  </a:t>
            </a:r>
            <a:endParaRPr/>
          </a:p>
        </p:txBody>
      </p:sp>
      <p:sp>
        <p:nvSpPr>
          <p:cNvPr id="70" name="Google Shape;70;p2"/>
          <p:cNvSpPr txBox="1"/>
          <p:nvPr>
            <p:ph idx="1" type="body"/>
          </p:nvPr>
        </p:nvSpPr>
        <p:spPr>
          <a:xfrm>
            <a:off x="3729974" y="1423110"/>
            <a:ext cx="5181600" cy="2900100"/>
          </a:xfrm>
          <a:prstGeom prst="rect">
            <a:avLst/>
          </a:prstGeom>
          <a:noFill/>
          <a:ln>
            <a:noFill/>
          </a:ln>
        </p:spPr>
        <p:txBody>
          <a:bodyPr anchorCtr="0" anchor="t" bIns="45700" lIns="91425" spcFirstLastPara="1" rIns="91425" wrap="square" tIns="45700">
            <a:normAutofit/>
          </a:bodyPr>
          <a:lstStyle/>
          <a:p>
            <a:pPr indent="-423799" lvl="0" marL="457200" rtl="0" algn="l">
              <a:lnSpc>
                <a:spcPct val="100000"/>
              </a:lnSpc>
              <a:spcBef>
                <a:spcPts val="360"/>
              </a:spcBef>
              <a:spcAft>
                <a:spcPts val="0"/>
              </a:spcAft>
              <a:buSzPts val="3074"/>
              <a:buChar char="•"/>
            </a:pPr>
            <a:r>
              <a:rPr lang="en-US" sz="3074"/>
              <a:t>How did you experience the situation? </a:t>
            </a:r>
            <a:endParaRPr/>
          </a:p>
          <a:p>
            <a:pPr indent="-423799" lvl="0" marL="457200" rtl="0" algn="l">
              <a:lnSpc>
                <a:spcPct val="100000"/>
              </a:lnSpc>
              <a:spcBef>
                <a:spcPts val="0"/>
              </a:spcBef>
              <a:spcAft>
                <a:spcPts val="0"/>
              </a:spcAft>
              <a:buSzPts val="3074"/>
              <a:buChar char="•"/>
            </a:pPr>
            <a:r>
              <a:rPr lang="en-US" sz="3074"/>
              <a:t>What can you take away from the scenario for your (professional) everyday life?</a:t>
            </a:r>
            <a:endParaRPr sz="1900"/>
          </a:p>
          <a:p>
            <a:pPr indent="0" lvl="0" marL="0" rtl="0" algn="l">
              <a:lnSpc>
                <a:spcPct val="100000"/>
              </a:lnSpc>
              <a:spcBef>
                <a:spcPts val="360"/>
              </a:spcBef>
              <a:spcAft>
                <a:spcPts val="0"/>
              </a:spcAft>
              <a:buSzPts val="1800"/>
              <a:buNone/>
            </a:pPr>
            <a:r>
              <a:t/>
            </a:r>
            <a:endParaRPr sz="1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6"/>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3600"/>
              <a:buFont typeface="Calibri"/>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2021-06-24T12:38:40Z</dcterms:created>
  <dc:creator>Saidea</dc:creator>
</cp:coreProperties>
</file>