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2" roundtripDataSignature="AMtx7mhlAc3zn5GyQJpJNc7s7nDEt81t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6a163e38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9b7896394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9b789639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3cfdebd39d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g13cfdebd3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4" name="Google Shape;8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3.png"/><Relationship Id="rId5" Type="http://schemas.openxmlformats.org/officeDocument/2006/relationships/image" Target="../media/image1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pathlore.dhs.mn.gov/Courseware/DisabilityServices/HRDHHS18/simulator/index.html#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89291" y="1677617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300">
                <a:latin typeface="Arial"/>
                <a:ea typeface="Arial"/>
                <a:cs typeface="Arial"/>
                <a:sym typeface="Arial"/>
              </a:rPr>
              <a:t>Dementia Simulation Toolkit</a:t>
            </a:r>
            <a:r>
              <a:rPr lang="en-US" sz="3500">
                <a:latin typeface="Arial"/>
                <a:ea typeface="Arial"/>
                <a:cs typeface="Arial"/>
                <a:sym typeface="Arial"/>
              </a:rPr>
              <a:t> </a:t>
            </a:r>
            <a:endParaRPr sz="3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267661" y="2454850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rPr lang="en-US" sz="2100">
                <a:latin typeface="Arial"/>
                <a:ea typeface="Arial"/>
                <a:cs typeface="Arial"/>
                <a:sym typeface="Arial"/>
              </a:rPr>
              <a:t>Scenario: </a:t>
            </a:r>
            <a:r>
              <a:rPr b="1" lang="en-US" sz="2100">
                <a:latin typeface="Arial"/>
                <a:ea typeface="Arial"/>
                <a:cs typeface="Arial"/>
                <a:sym typeface="Arial"/>
              </a:rPr>
              <a:t>Vision and Hearing Simulator </a:t>
            </a:r>
            <a:endParaRPr sz="16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t/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/>
        </p:nvSpPr>
        <p:spPr>
          <a:xfrm>
            <a:off x="874250" y="890698"/>
            <a:ext cx="2915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 Impairments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g136a163e386_0_25"/>
          <p:cNvSpPr txBox="1"/>
          <p:nvPr/>
        </p:nvSpPr>
        <p:spPr>
          <a:xfrm>
            <a:off x="1145183" y="1299610"/>
            <a:ext cx="5557200" cy="16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70"/>
              <a:buFont typeface="Arial"/>
              <a:buNone/>
            </a:pP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Reduced visual function</a:t>
            </a:r>
            <a:r>
              <a:rPr b="0" i="0" lang="en-US" sz="20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is </a:t>
            </a: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commonly</a:t>
            </a:r>
            <a:r>
              <a:rPr b="0" i="0" lang="en-US" sz="20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seen </a:t>
            </a: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among</a:t>
            </a:r>
            <a:r>
              <a:rPr b="0" i="0" lang="en-US" sz="20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people with dementia. </a:t>
            </a: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Visual impairments e.g. </a:t>
            </a: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glaucoma</a:t>
            </a: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, cataracts and macular degeneration </a:t>
            </a:r>
            <a:r>
              <a:rPr b="0" i="0" lang="en-US" sz="20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can</a:t>
            </a:r>
            <a:r>
              <a:rPr lang="en-US" sz="2070">
                <a:latin typeface="Calibri"/>
                <a:ea typeface="Calibri"/>
                <a:cs typeface="Calibri"/>
                <a:sym typeface="Calibri"/>
              </a:rPr>
              <a:t> impact a person’s ability to complete daily activities. 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g136a163e386_0_25"/>
          <p:cNvPicPr preferRelativeResize="0"/>
          <p:nvPr/>
        </p:nvPicPr>
        <p:blipFill rotWithShape="1">
          <a:blip r:embed="rId3">
            <a:alphaModFix/>
          </a:blip>
          <a:srcRect b="37405" l="6517" r="53668" t="43333"/>
          <a:stretch/>
        </p:blipFill>
        <p:spPr>
          <a:xfrm>
            <a:off x="6714067" y="1141100"/>
            <a:ext cx="222737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g136a163e386_0_25"/>
          <p:cNvPicPr preferRelativeResize="0"/>
          <p:nvPr/>
        </p:nvPicPr>
        <p:blipFill rotWithShape="1">
          <a:blip r:embed="rId3">
            <a:alphaModFix/>
          </a:blip>
          <a:srcRect b="12591" l="49998" r="16996" t="62961"/>
          <a:stretch/>
        </p:blipFill>
        <p:spPr>
          <a:xfrm>
            <a:off x="7104817" y="2985478"/>
            <a:ext cx="1445875" cy="1514725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g136a163e386_0_25"/>
          <p:cNvSpPr txBox="1"/>
          <p:nvPr/>
        </p:nvSpPr>
        <p:spPr>
          <a:xfrm>
            <a:off x="1145183" y="2985005"/>
            <a:ext cx="2915642" cy="935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Hearing Loss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g136a163e386_0_25"/>
          <p:cNvSpPr txBox="1"/>
          <p:nvPr/>
        </p:nvSpPr>
        <p:spPr>
          <a:xfrm>
            <a:off x="1145184" y="3370479"/>
            <a:ext cx="55572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70"/>
              <a:buFont typeface="Arial"/>
              <a:buNone/>
            </a:pPr>
            <a:r>
              <a:rPr b="0" i="0" lang="en-US" sz="20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71% of people over the age of 70 have hearing loss (</a:t>
            </a:r>
            <a:r>
              <a:rPr b="0" i="1" lang="en-US" sz="20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Hearing Matters</a:t>
            </a:r>
            <a:r>
              <a:rPr b="0" i="0" lang="en-US" sz="20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2020) and has been shown to have a strong link with dementia (Lin et al., 2011).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36a163e386_0_44"/>
          <p:cNvSpPr txBox="1"/>
          <p:nvPr>
            <p:ph type="title"/>
          </p:nvPr>
        </p:nvSpPr>
        <p:spPr>
          <a:xfrm>
            <a:off x="1590079" y="342732"/>
            <a:ext cx="7155987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/>
              <a:t>Online Vision and Hearing Loss Simulator</a:t>
            </a:r>
            <a:endParaRPr/>
          </a:p>
        </p:txBody>
      </p:sp>
      <p:sp>
        <p:nvSpPr>
          <p:cNvPr id="53" name="Google Shape;53;g136a163e386_0_44"/>
          <p:cNvSpPr txBox="1"/>
          <p:nvPr>
            <p:ph idx="1" type="body"/>
          </p:nvPr>
        </p:nvSpPr>
        <p:spPr>
          <a:xfrm>
            <a:off x="332160" y="1833404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4" name="Google Shape;54;g136a163e386_0_44"/>
          <p:cNvSpPr/>
          <p:nvPr/>
        </p:nvSpPr>
        <p:spPr>
          <a:xfrm>
            <a:off x="3602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g136a163e386_0_44"/>
          <p:cNvSpPr/>
          <p:nvPr/>
        </p:nvSpPr>
        <p:spPr>
          <a:xfrm>
            <a:off x="935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g136a163e386_0_44"/>
          <p:cNvSpPr/>
          <p:nvPr/>
        </p:nvSpPr>
        <p:spPr>
          <a:xfrm>
            <a:off x="6269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g136a163e386_0_44"/>
          <p:cNvSpPr/>
          <p:nvPr/>
        </p:nvSpPr>
        <p:spPr>
          <a:xfrm>
            <a:off x="3679350" y="3497467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mins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650" y="3642259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g136a163e386_0_44"/>
          <p:cNvSpPr txBox="1"/>
          <p:nvPr/>
        </p:nvSpPr>
        <p:spPr>
          <a:xfrm>
            <a:off x="6269250" y="2824012"/>
            <a:ext cx="19395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Play video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g136a163e386_0_44"/>
          <p:cNvSpPr txBox="1"/>
          <p:nvPr/>
        </p:nvSpPr>
        <p:spPr>
          <a:xfrm>
            <a:off x="835950" y="2831650"/>
            <a:ext cx="2138100" cy="4464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700">
                <a:latin typeface="Calibri"/>
                <a:ea typeface="Calibri"/>
                <a:cs typeface="Calibri"/>
                <a:sym typeface="Calibri"/>
              </a:rPr>
              <a:t>Access to the internet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g136a163e386_0_44"/>
          <p:cNvSpPr txBox="1"/>
          <p:nvPr/>
        </p:nvSpPr>
        <p:spPr>
          <a:xfrm>
            <a:off x="3651900" y="2846125"/>
            <a:ext cx="1939500" cy="4464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Toggle options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93612" y="1064186"/>
            <a:ext cx="1490766" cy="1627028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  <p:pic>
        <p:nvPicPr>
          <p:cNvPr id="63" name="Google Shape;63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3264785" y="1368890"/>
            <a:ext cx="2469253" cy="391994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  <p:pic>
        <p:nvPicPr>
          <p:cNvPr id="64" name="Google Shape;64;g136a163e386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3553728">
            <a:off x="4389489" y="1678713"/>
            <a:ext cx="557818" cy="976485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  <p:pic>
        <p:nvPicPr>
          <p:cNvPr id="65" name="Google Shape;65;g136a163e386_0_44"/>
          <p:cNvPicPr preferRelativeResize="0"/>
          <p:nvPr/>
        </p:nvPicPr>
        <p:blipFill rotWithShape="1">
          <a:blip r:embed="rId7">
            <a:alphaModFix/>
          </a:blip>
          <a:srcRect b="37413" l="27104" r="26753" t="36241"/>
          <a:stretch/>
        </p:blipFill>
        <p:spPr>
          <a:xfrm>
            <a:off x="1159612" y="1275701"/>
            <a:ext cx="1490777" cy="120398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9b7896394_0_1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139b7896394_0_1"/>
          <p:cNvSpPr txBox="1"/>
          <p:nvPr>
            <p:ph idx="1" type="body"/>
          </p:nvPr>
        </p:nvSpPr>
        <p:spPr>
          <a:xfrm>
            <a:off x="534460" y="1063376"/>
            <a:ext cx="8075100" cy="3394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222222"/>
                </a:solidFill>
                <a:highlight>
                  <a:srgbClr val="FFFFFF"/>
                </a:highlight>
              </a:rPr>
              <a:t>Online Vision and Hearing Loss Simulator</a:t>
            </a:r>
            <a:r>
              <a:rPr b="1" lang="en-US" sz="19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endParaRPr b="1" sz="19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222222"/>
                </a:solidFill>
                <a:highlight>
                  <a:srgbClr val="FFFFFF"/>
                </a:highlight>
              </a:rPr>
              <a:t>developed by The Minnesota Deaf and Hard of Hearing Services Division</a:t>
            </a:r>
            <a:endParaRPr sz="19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72" name="Google Shape;72;g139b7896394_0_1"/>
          <p:cNvSpPr txBox="1"/>
          <p:nvPr/>
        </p:nvSpPr>
        <p:spPr>
          <a:xfrm>
            <a:off x="1026000" y="2378350"/>
            <a:ext cx="7092000" cy="12159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Website link: </a:t>
            </a:r>
            <a:endParaRPr b="1" sz="2200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https://pathlore.dhs.mn.gov/Courseware/DisabilityServices/HRDHHS18/simulator/index.html#/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3cfdebd39d_0_31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pic>
        <p:nvPicPr>
          <p:cNvPr id="78" name="Google Shape;78;g13cfdebd39d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83269" y="1045635"/>
            <a:ext cx="2406517" cy="2406517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  <p:sp>
        <p:nvSpPr>
          <p:cNvPr id="79" name="Google Shape;79;g13cfdebd39d_0_31"/>
          <p:cNvSpPr txBox="1"/>
          <p:nvPr>
            <p:ph idx="1" type="body"/>
          </p:nvPr>
        </p:nvSpPr>
        <p:spPr>
          <a:xfrm>
            <a:off x="239027" y="1056218"/>
            <a:ext cx="5247373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What kind of impacts do you think that these impairments would have on a person’s life?</a:t>
            </a:r>
            <a:endParaRPr/>
          </a:p>
        </p:txBody>
      </p:sp>
      <p:sp>
        <p:nvSpPr>
          <p:cNvPr id="80" name="Google Shape;80;g13cfdebd39d_0_31"/>
          <p:cNvSpPr txBox="1"/>
          <p:nvPr/>
        </p:nvSpPr>
        <p:spPr>
          <a:xfrm>
            <a:off x="239027" y="2481791"/>
            <a:ext cx="5247373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signs/behaviours may indicate that a person is experiencing vision and hearing loss?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13cfdebd39d_0_31"/>
          <p:cNvSpPr txBox="1"/>
          <p:nvPr/>
        </p:nvSpPr>
        <p:spPr>
          <a:xfrm>
            <a:off x="1492094" y="3771890"/>
            <a:ext cx="52473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th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vision and hearing loss simulator </a:t>
            </a: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help you to better understand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these symptoms</a:t>
            </a: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15573" y="814837"/>
            <a:ext cx="2648320" cy="127643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6"/>
          <p:cNvSpPr txBox="1"/>
          <p:nvPr>
            <p:ph type="title"/>
          </p:nvPr>
        </p:nvSpPr>
        <p:spPr>
          <a:xfrm>
            <a:off x="1759300" y="1495975"/>
            <a:ext cx="5272200" cy="12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55600" lvl="0" marL="355600" rtl="0" algn="l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3600"/>
              <a:buNone/>
            </a:pPr>
            <a:r>
              <a:rPr i="1" lang="en-US" sz="1400">
                <a:latin typeface="Calibri"/>
                <a:ea typeface="Calibri"/>
                <a:cs typeface="Calibri"/>
                <a:sym typeface="Calibri"/>
              </a:rPr>
              <a:t>Hearing Matters</a:t>
            </a:r>
            <a:r>
              <a:rPr lang="en-US" sz="1400">
                <a:latin typeface="Calibri"/>
                <a:ea typeface="Calibri"/>
                <a:cs typeface="Calibri"/>
                <a:sym typeface="Calibri"/>
              </a:rPr>
              <a:t>. (n.d.). RNID. Retrieved 10 August 2022, from https://rnid.org.uk/about-us/research-and-policy/social-research-reports/hearing-matters/</a:t>
            </a:r>
            <a:br>
              <a:rPr lang="en-US" sz="1400">
                <a:latin typeface="Calibri"/>
                <a:ea typeface="Calibri"/>
                <a:cs typeface="Calibri"/>
                <a:sym typeface="Calibri"/>
              </a:rPr>
            </a:br>
            <a:br>
              <a:rPr lang="en-US" sz="1400">
                <a:latin typeface="Calibri"/>
                <a:ea typeface="Calibri"/>
                <a:cs typeface="Calibri"/>
                <a:sym typeface="Calibri"/>
              </a:rPr>
            </a:b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6"/>
          <p:cNvSpPr txBox="1"/>
          <p:nvPr/>
        </p:nvSpPr>
        <p:spPr>
          <a:xfrm>
            <a:off x="1759288" y="2291850"/>
            <a:ext cx="5760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355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Lin, F. R., Metter, E. J., O’Brien, R. J., Resnick, S. M., Zonderman, A. B., &amp; Ferrucci, L. (2011). Hearing Loss and Incident Dementia. </a:t>
            </a:r>
            <a:r>
              <a:rPr b="0" i="1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Archives of Neurology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0" i="1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68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(2), 214–220. https://doi.org/10.1001/archneurol.2010.362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6"/>
          <p:cNvSpPr txBox="1"/>
          <p:nvPr/>
        </p:nvSpPr>
        <p:spPr>
          <a:xfrm>
            <a:off x="3244525" y="959544"/>
            <a:ext cx="427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355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0x0101004DAF319C065F744BBD0A60F94422E2E2</vt:lpwstr>
  </property>
</Properties>
</file>