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3" roundtripDataSignature="AMtx7mhSUHNnzcmWuWH98KKK2bRsN7ma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36a163e386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36a163e386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3cfdebd39d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cfdebd39d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6" name="Google Shape;8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78475" y="1635650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800"/>
              <a:t>Dementia Simulation Toolkit</a:t>
            </a:r>
            <a:r>
              <a:rPr lang="en-US"/>
              <a:t> </a:t>
            </a:r>
            <a:endParaRPr/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123728" y="266615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rPr lang="en-US" sz="2500"/>
              <a:t>Scenario: Mealtime - Foods 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Changes to appetite and food intake </a:t>
            </a:r>
            <a:endParaRPr/>
          </a:p>
        </p:txBody>
      </p:sp>
      <p:sp>
        <p:nvSpPr>
          <p:cNvPr id="43" name="Google Shape;43;g136a163e386_0_25"/>
          <p:cNvSpPr txBox="1"/>
          <p:nvPr>
            <p:ph idx="1" type="body"/>
          </p:nvPr>
        </p:nvSpPr>
        <p:spPr>
          <a:xfrm>
            <a:off x="651950" y="1490050"/>
            <a:ext cx="5795400" cy="33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66889"/>
              <a:buNone/>
            </a:pPr>
            <a:r>
              <a:rPr lang="en-US" sz="2691"/>
              <a:t>People with dementia may experience changes to their food preferences and food intake due to:</a:t>
            </a:r>
            <a:endParaRPr sz="2691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51425"/>
              <a:buNone/>
            </a:pPr>
            <a:r>
              <a:t/>
            </a:r>
            <a:endParaRPr sz="1188"/>
          </a:p>
          <a:p>
            <a:pPr indent="-348331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0000"/>
              <a:buChar char="•"/>
            </a:pPr>
            <a:r>
              <a:rPr lang="en-US" sz="2432"/>
              <a:t>An increase in sensory thresholds (smell and taste)</a:t>
            </a:r>
            <a:endParaRPr sz="2432"/>
          </a:p>
          <a:p>
            <a:pPr indent="-348331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2432"/>
              <a:t>Physiological changes e.g. swallowing difficulties (dysphagia).</a:t>
            </a:r>
            <a:endParaRPr sz="2432"/>
          </a:p>
          <a:p>
            <a:pPr indent="-348331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2432"/>
              <a:t>Changes in circadian rhythms with a shift toward eating earlier</a:t>
            </a:r>
            <a:endParaRPr sz="2432"/>
          </a:p>
          <a:p>
            <a:pPr indent="-348331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2432"/>
              <a:t>Comorbid psychological conditions (e.g. depression, anxiety)</a:t>
            </a:r>
            <a:endParaRPr sz="2432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4736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4736"/>
              <a:buNone/>
            </a:pPr>
            <a:r>
              <a:t/>
            </a:r>
            <a:endParaRPr sz="1900"/>
          </a:p>
        </p:txBody>
      </p:sp>
      <p:pic>
        <p:nvPicPr>
          <p:cNvPr id="44" name="Google Shape;44;g136a163e386_0_25"/>
          <p:cNvPicPr preferRelativeResize="0"/>
          <p:nvPr/>
        </p:nvPicPr>
        <p:blipFill rotWithShape="1">
          <a:blip r:embed="rId3">
            <a:alphaModFix/>
          </a:blip>
          <a:srcRect b="37556" l="30389" r="28945" t="37717"/>
          <a:stretch/>
        </p:blipFill>
        <p:spPr>
          <a:xfrm>
            <a:off x="6547651" y="1962525"/>
            <a:ext cx="2053050" cy="1765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37"/>
          <p:cNvSpPr txBox="1"/>
          <p:nvPr>
            <p:ph idx="1" type="body"/>
          </p:nvPr>
        </p:nvSpPr>
        <p:spPr>
          <a:xfrm>
            <a:off x="611685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Reduced visual function can also impact people with </a:t>
            </a:r>
            <a:r>
              <a:rPr lang="en-US" sz="2100"/>
              <a:t>dementia</a:t>
            </a:r>
            <a:r>
              <a:rPr lang="en-US" sz="2100"/>
              <a:t> ability to see food on their plate. This may impact a person’s food intake.</a:t>
            </a:r>
            <a:endParaRPr sz="2100"/>
          </a:p>
        </p:txBody>
      </p:sp>
      <p:pic>
        <p:nvPicPr>
          <p:cNvPr id="50" name="Google Shape;50;g136a163e386_0_37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3458300" y="2622788"/>
            <a:ext cx="222737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36a163e386_0_37"/>
          <p:cNvPicPr preferRelativeResize="0"/>
          <p:nvPr/>
        </p:nvPicPr>
        <p:blipFill rotWithShape="1">
          <a:blip r:embed="rId4">
            <a:alphaModFix/>
          </a:blip>
          <a:srcRect b="40667" l="26712" r="27191" t="39833"/>
          <a:stretch/>
        </p:blipFill>
        <p:spPr>
          <a:xfrm>
            <a:off x="1109125" y="2753065"/>
            <a:ext cx="2111788" cy="126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g136a163e386_0_37"/>
          <p:cNvPicPr preferRelativeResize="0"/>
          <p:nvPr/>
        </p:nvPicPr>
        <p:blipFill rotWithShape="1">
          <a:blip r:embed="rId5">
            <a:alphaModFix/>
          </a:blip>
          <a:srcRect b="37556" l="30389" r="28945" t="37717"/>
          <a:stretch/>
        </p:blipFill>
        <p:spPr>
          <a:xfrm>
            <a:off x="5923050" y="2501963"/>
            <a:ext cx="2053050" cy="176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6a163e386_0_44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Simulation Activity: Mealtimes - Food</a:t>
            </a:r>
            <a:endParaRPr/>
          </a:p>
        </p:txBody>
      </p:sp>
      <p:sp>
        <p:nvSpPr>
          <p:cNvPr id="58" name="Google Shape;58;g136a163e386_0_44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9" name="Google Shape;59;g136a163e386_0_44"/>
          <p:cNvSpPr/>
          <p:nvPr/>
        </p:nvSpPr>
        <p:spPr>
          <a:xfrm>
            <a:off x="3602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g136a163e386_0_44"/>
          <p:cNvSpPr/>
          <p:nvPr/>
        </p:nvSpPr>
        <p:spPr>
          <a:xfrm>
            <a:off x="935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g136a163e386_0_44"/>
          <p:cNvSpPr/>
          <p:nvPr/>
        </p:nvSpPr>
        <p:spPr>
          <a:xfrm>
            <a:off x="6269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g136a163e386_0_44"/>
          <p:cNvSpPr/>
          <p:nvPr/>
        </p:nvSpPr>
        <p:spPr>
          <a:xfrm>
            <a:off x="3679350" y="3396813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 mins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g136a163e386_0_44"/>
          <p:cNvPicPr preferRelativeResize="0"/>
          <p:nvPr/>
        </p:nvPicPr>
        <p:blipFill rotWithShape="1">
          <a:blip r:embed="rId3">
            <a:alphaModFix/>
          </a:blip>
          <a:srcRect b="26295" l="5972" r="13846" t="42241"/>
          <a:stretch/>
        </p:blipFill>
        <p:spPr>
          <a:xfrm>
            <a:off x="3802175" y="1279175"/>
            <a:ext cx="1539652" cy="1197025"/>
          </a:xfrm>
          <a:prstGeom prst="rect">
            <a:avLst/>
          </a:prstGeom>
          <a:noFill/>
          <a:ln cap="flat" cmpd="sng" w="9525">
            <a:solidFill>
              <a:srgbClr val="31278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4" name="Google Shape;64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88650" y="3472975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36a163e386_0_44"/>
          <p:cNvSpPr txBox="1"/>
          <p:nvPr/>
        </p:nvSpPr>
        <p:spPr>
          <a:xfrm>
            <a:off x="935250" y="2692025"/>
            <a:ext cx="1939500" cy="4770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lended food</a:t>
            </a:r>
            <a:r>
              <a:rPr b="1" i="0" lang="en-US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g136a163e386_0_44"/>
          <p:cNvSpPr txBox="1"/>
          <p:nvPr/>
        </p:nvSpPr>
        <p:spPr>
          <a:xfrm>
            <a:off x="3575700" y="2745188"/>
            <a:ext cx="20739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Simulation Glasses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g136a163e386_0_44"/>
          <p:cNvSpPr txBox="1"/>
          <p:nvPr/>
        </p:nvSpPr>
        <p:spPr>
          <a:xfrm>
            <a:off x="6350550" y="2692025"/>
            <a:ext cx="2073900" cy="7233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b="1" lang="en-US" sz="1700">
                <a:latin typeface="Calibri"/>
                <a:ea typeface="Calibri"/>
                <a:cs typeface="Calibri"/>
                <a:sym typeface="Calibri"/>
              </a:rPr>
              <a:t>Assistive </a:t>
            </a: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Feeding Techniques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g136a163e386_0_44"/>
          <p:cNvPicPr preferRelativeResize="0"/>
          <p:nvPr/>
        </p:nvPicPr>
        <p:blipFill rotWithShape="1">
          <a:blip r:embed="rId5">
            <a:alphaModFix/>
          </a:blip>
          <a:srcRect b="28689" l="12181" r="11824" t="28969"/>
          <a:stretch/>
        </p:blipFill>
        <p:spPr>
          <a:xfrm>
            <a:off x="1145488" y="1279188"/>
            <a:ext cx="1519028" cy="119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g136a163e386_0_44"/>
          <p:cNvPicPr preferRelativeResize="0"/>
          <p:nvPr/>
        </p:nvPicPr>
        <p:blipFill rotWithShape="1">
          <a:blip r:embed="rId5">
            <a:alphaModFix/>
          </a:blip>
          <a:srcRect b="73653" l="5426" r="52800" t="3074"/>
          <a:stretch/>
        </p:blipFill>
        <p:spPr>
          <a:xfrm>
            <a:off x="6479475" y="1279188"/>
            <a:ext cx="1519025" cy="119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75" name="Google Shape;75;g13cfdebd39d_0_24"/>
          <p:cNvSpPr txBox="1"/>
          <p:nvPr>
            <p:ph idx="1" type="body"/>
          </p:nvPr>
        </p:nvSpPr>
        <p:spPr>
          <a:xfrm>
            <a:off x="1981200" y="3771900"/>
            <a:ext cx="51816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3074"/>
              <a:t>How was your self- experience of dementia?</a:t>
            </a:r>
            <a:endParaRPr sz="3074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  <p:pic>
        <p:nvPicPr>
          <p:cNvPr id="76" name="Google Shape;76;g13cfdebd39d_0_24"/>
          <p:cNvPicPr preferRelativeResize="0"/>
          <p:nvPr/>
        </p:nvPicPr>
        <p:blipFill rotWithShape="1">
          <a:blip r:embed="rId3">
            <a:alphaModFix/>
          </a:blip>
          <a:srcRect b="47583" l="13955" r="40151" t="28129"/>
          <a:stretch/>
        </p:blipFill>
        <p:spPr>
          <a:xfrm>
            <a:off x="2552700" y="962750"/>
            <a:ext cx="3752851" cy="280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82" name="Google Shape;82;g13cfdebd39d_0_31"/>
          <p:cNvSpPr txBox="1"/>
          <p:nvPr>
            <p:ph idx="1" type="body"/>
          </p:nvPr>
        </p:nvSpPr>
        <p:spPr>
          <a:xfrm>
            <a:off x="590550" y="1638300"/>
            <a:ext cx="47793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674"/>
              <a:t>How would you approach a situation where a person with dementia needs support to eat meals?</a:t>
            </a:r>
            <a:endParaRPr sz="2674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  <p:pic>
        <p:nvPicPr>
          <p:cNvPr id="83" name="Google Shape;83;g13cfdebd39d_0_31"/>
          <p:cNvPicPr preferRelativeResize="0"/>
          <p:nvPr/>
        </p:nvPicPr>
        <p:blipFill rotWithShape="1">
          <a:blip r:embed="rId3">
            <a:alphaModFix/>
          </a:blip>
          <a:srcRect b="31483" l="30952" r="23927" t="37640"/>
          <a:stretch/>
        </p:blipFill>
        <p:spPr>
          <a:xfrm>
            <a:off x="5369850" y="1200150"/>
            <a:ext cx="3111899" cy="301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