
<file path=[Content_Types].xml><?xml version="1.0" encoding="utf-8"?>
<Types xmlns="http://schemas.openxmlformats.org/package/2006/content-types">
  <Default ContentType="image/jpeg" Extension="jpg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6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48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</p:sldIdLst>
  <p:sldSz cy="5143500" cx="9144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000000"/>
          </p15:clr>
        </p15:guide>
        <p15:guide id="2" pos="2880">
          <p15:clr>
            <a:srgbClr val="000000"/>
          </p15:clr>
        </p15:guide>
      </p15:sldGuideLst>
    </p:ext>
    <p:ext uri="http://customooxmlschemas.google.com/">
      <go:slidesCustomData xmlns:go="http://customooxmlschemas.google.com/" r:id="rId13" roundtripDataSignature="AMtx7miW01Uvfd7U8/u6fbMnzny0TU6fPg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3" Type="http://customschemas.google.com/relationships/presentationmetadata" Target="metadata"/><Relationship Id="rId12" Type="http://schemas.openxmlformats.org/officeDocument/2006/relationships/slide" Target="slides/slide7.xml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9845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9845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9845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9845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9845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9845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9845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9845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34" name="Google Shape;34;p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8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Google Shape;39;g136a163e386_0_25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0" name="Google Shape;40;g136a163e386_0_2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5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g136a163e386_0_37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7" name="Google Shape;47;g136a163e386_0_3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g136a163e386_0_44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55" name="Google Shape;55;g136a163e386_0_4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0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g13cfdebd39d_0_24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72" name="Google Shape;72;g13cfdebd39d_0_2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7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g13cfdebd39d_0_31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79" name="Google Shape;79;g13cfdebd39d_0_3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29845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</a:pPr>
            <a:r>
              <a:rPr lang="en-US">
                <a:solidFill>
                  <a:schemeClr val="dk1"/>
                </a:solidFill>
              </a:rPr>
              <a:t>Have a group discussion on how one might support a person with dementia during meals times (e.g. using contrasting plates and cutlery, communicating to people what food is on their plate etc.)</a:t>
            </a:r>
            <a:endParaRPr>
              <a:solidFill>
                <a:schemeClr val="dk1"/>
              </a:solidFill>
            </a:endParaRPr>
          </a:p>
          <a:p>
            <a:pPr indent="-298450" lvl="1" marL="9144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</a:pPr>
            <a:r>
              <a:rPr lang="en-US">
                <a:solidFill>
                  <a:schemeClr val="dk1"/>
                </a:solidFill>
              </a:rPr>
              <a:t>Consider the impact of different dining environments e.g. home, restaurant, cafe, hospital etc. </a:t>
            </a:r>
            <a:endParaRPr>
              <a:solidFill>
                <a:schemeClr val="dk1"/>
              </a:solidFill>
            </a:endParaRPr>
          </a:p>
          <a:p>
            <a:pPr indent="-298450" lvl="1" marL="9144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</a:pPr>
            <a:r>
              <a:rPr lang="en-US">
                <a:solidFill>
                  <a:schemeClr val="dk1"/>
                </a:solidFill>
              </a:rPr>
              <a:t>Consider some of the signs/ behaviours that might indicate a person with dementia is experiencing visual perception difficulties (e.g., not finishing their food, saying their not hungry, cutting into patterns on a plate etc.,)</a:t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4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86" name="Google Shape;86;p6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Relationship Id="rId3" Type="http://schemas.openxmlformats.org/officeDocument/2006/relationships/image" Target="../media/image4.png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8.png"/><Relationship Id="rId3" Type="http://schemas.openxmlformats.org/officeDocument/2006/relationships/image" Target="../media/image4.png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9.png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Relationship Id="rId3" Type="http://schemas.openxmlformats.org/officeDocument/2006/relationships/image" Target="../media/image4.png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png"/><Relationship Id="rId3" Type="http://schemas.openxmlformats.org/officeDocument/2006/relationships/image" Target="../media/image4.png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Diapositiva titolo" type="title">
  <p:cSld name="TITLE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1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8"/>
          <p:cNvSpPr txBox="1"/>
          <p:nvPr>
            <p:ph type="ctrTitle"/>
          </p:nvPr>
        </p:nvSpPr>
        <p:spPr>
          <a:xfrm>
            <a:off x="2843808" y="1635646"/>
            <a:ext cx="5684168" cy="1030511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9FE3"/>
              </a:buClr>
              <a:buSzPts val="4000"/>
              <a:buFont typeface="Calibri"/>
              <a:buNone/>
              <a:defRPr b="1" sz="4000">
                <a:solidFill>
                  <a:srgbClr val="009FE3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" name="Google Shape;13;p8"/>
          <p:cNvSpPr txBox="1"/>
          <p:nvPr>
            <p:ph idx="1" type="subTitle"/>
          </p:nvPr>
        </p:nvSpPr>
        <p:spPr>
          <a:xfrm>
            <a:off x="2123728" y="2859782"/>
            <a:ext cx="6400800" cy="50405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312783"/>
              </a:buClr>
              <a:buSzPts val="2000"/>
              <a:buNone/>
              <a:defRPr sz="2000">
                <a:solidFill>
                  <a:srgbClr val="312783"/>
                </a:solidFill>
              </a:defRPr>
            </a:lvl1pPr>
            <a:lvl2pPr lvl="1" algn="ctr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rgbClr val="888888"/>
              </a:buClr>
              <a:buSzPts val="2800"/>
              <a:buNone/>
              <a:defRPr>
                <a:solidFill>
                  <a:srgbClr val="888888"/>
                </a:solidFill>
              </a:defRPr>
            </a:lvl2pPr>
            <a:lvl3pPr lvl="2" algn="ctr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>
                <a:solidFill>
                  <a:srgbClr val="888888"/>
                </a:solidFill>
              </a:defRPr>
            </a:lvl3pPr>
            <a:lvl4pPr lvl="3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4pPr>
            <a:lvl5pPr lvl="4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5pPr>
            <a:lvl6pPr lvl="5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6pPr>
            <a:lvl7pPr lvl="6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7pPr>
            <a:lvl8pPr lvl="7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8pPr>
            <a:lvl9pPr lvl="8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olo e contenuto" type="obj">
  <p:cSld name="OBJECT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14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Google Shape;15;p10"/>
          <p:cNvSpPr txBox="1"/>
          <p:nvPr>
            <p:ph type="title"/>
          </p:nvPr>
        </p:nvSpPr>
        <p:spPr>
          <a:xfrm>
            <a:off x="1691680" y="205979"/>
            <a:ext cx="6995120" cy="8572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b="1"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" name="Google Shape;16;p10"/>
          <p:cNvSpPr txBox="1"/>
          <p:nvPr>
            <p:ph idx="1" type="body"/>
          </p:nvPr>
        </p:nvSpPr>
        <p:spPr>
          <a:xfrm>
            <a:off x="611560" y="1200151"/>
            <a:ext cx="8075239" cy="339447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pic>
        <p:nvPicPr>
          <p:cNvPr id="17" name="Google Shape;17;p1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11561" y="195486"/>
            <a:ext cx="802530" cy="50405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2_Titolo e contenuto">
  <p:cSld name="2_Titolo e contenuto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18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oogle Shape;19;p12"/>
          <p:cNvSpPr txBox="1"/>
          <p:nvPr>
            <p:ph type="title"/>
          </p:nvPr>
        </p:nvSpPr>
        <p:spPr>
          <a:xfrm>
            <a:off x="1691680" y="205979"/>
            <a:ext cx="6995120" cy="8572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b="1"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0" name="Google Shape;20;p12"/>
          <p:cNvSpPr txBox="1"/>
          <p:nvPr>
            <p:ph idx="1" type="body"/>
          </p:nvPr>
        </p:nvSpPr>
        <p:spPr>
          <a:xfrm>
            <a:off x="611560" y="1200151"/>
            <a:ext cx="8075239" cy="339447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pic>
        <p:nvPicPr>
          <p:cNvPr id="21" name="Google Shape;21;p1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11561" y="195486"/>
            <a:ext cx="802530" cy="50405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yout personalizzato">
  <p:cSld name="Layout personalizzato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22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23;p13"/>
          <p:cNvSpPr txBox="1"/>
          <p:nvPr>
            <p:ph type="title"/>
          </p:nvPr>
        </p:nvSpPr>
        <p:spPr>
          <a:xfrm>
            <a:off x="539552" y="2139702"/>
            <a:ext cx="8229600" cy="85725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Calibri"/>
              <a:buNone/>
              <a:defRPr sz="36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Intestazione sezione" type="secHead">
  <p:cSld name="SECTION_HEADER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24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Google Shape;25;p9"/>
          <p:cNvSpPr txBox="1"/>
          <p:nvPr>
            <p:ph type="title"/>
          </p:nvPr>
        </p:nvSpPr>
        <p:spPr>
          <a:xfrm>
            <a:off x="683568" y="3651870"/>
            <a:ext cx="7772400" cy="122413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000"/>
              <a:buFont typeface="Calibri"/>
              <a:buNone/>
              <a:defRPr b="1" sz="4000" cap="none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6" name="Google Shape;26;p9"/>
          <p:cNvSpPr txBox="1"/>
          <p:nvPr>
            <p:ph idx="1" type="body"/>
          </p:nvPr>
        </p:nvSpPr>
        <p:spPr>
          <a:xfrm>
            <a:off x="683568" y="3219822"/>
            <a:ext cx="7772400" cy="40506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>
                <a:solidFill>
                  <a:schemeClr val="dk1"/>
                </a:solidFill>
              </a:defRPr>
            </a:lvl1pPr>
            <a:lvl2pPr indent="-228600" lvl="1" marL="914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2pPr>
            <a:lvl3pPr indent="-228600" lvl="2" marL="1371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3pPr>
            <a:lvl4pPr indent="-228600" lvl="3" marL="18288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4pPr>
            <a:lvl5pPr indent="-228600" lvl="4" marL="22860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5pPr>
            <a:lvl6pPr indent="-228600" lvl="5" marL="27432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6pPr>
            <a:lvl7pPr indent="-228600" lvl="6" marL="32004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7pPr>
            <a:lvl8pPr indent="-228600" lvl="7" marL="36576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8pPr>
            <a:lvl9pPr indent="-228600" lvl="8" marL="41148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9pPr>
          </a:lstStyle>
          <a:p/>
        </p:txBody>
      </p:sp>
      <p:pic>
        <p:nvPicPr>
          <p:cNvPr id="27" name="Google Shape;27;p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11561" y="195486"/>
            <a:ext cx="802530" cy="50405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_Intestazione sezione">
  <p:cSld name="1_Intestazione sezione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11"/>
          <p:cNvSpPr txBox="1"/>
          <p:nvPr>
            <p:ph type="title"/>
          </p:nvPr>
        </p:nvSpPr>
        <p:spPr>
          <a:xfrm>
            <a:off x="683568" y="3651870"/>
            <a:ext cx="7772400" cy="122413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12783"/>
              </a:buClr>
              <a:buSzPts val="4000"/>
              <a:buFont typeface="Calibri"/>
              <a:buNone/>
              <a:defRPr b="1" sz="4000" cap="none">
                <a:solidFill>
                  <a:srgbClr val="312783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0" name="Google Shape;30;p11"/>
          <p:cNvSpPr txBox="1"/>
          <p:nvPr>
            <p:ph idx="1" type="body"/>
          </p:nvPr>
        </p:nvSpPr>
        <p:spPr>
          <a:xfrm>
            <a:off x="683568" y="3219822"/>
            <a:ext cx="7772400" cy="40506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>
                <a:solidFill>
                  <a:schemeClr val="dk1"/>
                </a:solidFill>
              </a:defRPr>
            </a:lvl1pPr>
            <a:lvl2pPr indent="-228600" lvl="1" marL="914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2pPr>
            <a:lvl3pPr indent="-228600" lvl="2" marL="1371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3pPr>
            <a:lvl4pPr indent="-228600" lvl="3" marL="18288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4pPr>
            <a:lvl5pPr indent="-228600" lvl="4" marL="22860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5pPr>
            <a:lvl6pPr indent="-228600" lvl="5" marL="27432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6pPr>
            <a:lvl7pPr indent="-228600" lvl="6" marL="32004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7pPr>
            <a:lvl8pPr indent="-228600" lvl="7" marL="36576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8pPr>
            <a:lvl9pPr indent="-228600" lvl="8" marL="41148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9pPr>
          </a:lstStyle>
          <a:p/>
        </p:txBody>
      </p:sp>
      <p:pic>
        <p:nvPicPr>
          <p:cNvPr id="31" name="Google Shape;31;p1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11561" y="195486"/>
            <a:ext cx="802530" cy="50405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7"/>
          <p:cNvSpPr txBox="1"/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" name="Google Shape;7;p7"/>
          <p:cNvSpPr txBox="1"/>
          <p:nvPr>
            <p:ph idx="1" type="body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31800" lvl="0" marL="457200" marR="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b="0" i="0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406400" lvl="1" marL="914400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81000" lvl="2" marL="1371600" marR="0" rtl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55600" lvl="3" marL="18288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55600" lvl="4" marL="22860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55600" lvl="5" marL="27432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55600" lvl="6" marL="32004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55600" lvl="7" marL="36576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55600" lvl="8" marL="41148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p7"/>
          <p:cNvSpPr txBox="1"/>
          <p:nvPr>
            <p:ph idx="10" type="dt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9" name="Google Shape;9;p7"/>
          <p:cNvSpPr txBox="1"/>
          <p:nvPr>
            <p:ph idx="11" type="ftr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0" name="Google Shape;10;p7"/>
          <p:cNvSpPr txBox="1"/>
          <p:nvPr>
            <p:ph idx="12" type="sldNum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4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1.png"/><Relationship Id="rId4" Type="http://schemas.openxmlformats.org/officeDocument/2006/relationships/image" Target="../media/image10.png"/><Relationship Id="rId5" Type="http://schemas.openxmlformats.org/officeDocument/2006/relationships/image" Target="../media/image12.jpg"/><Relationship Id="rId6" Type="http://schemas.openxmlformats.org/officeDocument/2006/relationships/image" Target="../media/image13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7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5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7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1"/>
          <p:cNvSpPr txBox="1"/>
          <p:nvPr>
            <p:ph type="ctrTitle"/>
          </p:nvPr>
        </p:nvSpPr>
        <p:spPr>
          <a:xfrm>
            <a:off x="2878475" y="1635650"/>
            <a:ext cx="5867100" cy="1030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9FE3"/>
              </a:buClr>
              <a:buSzPts val="4000"/>
              <a:buFont typeface="Calibri"/>
              <a:buNone/>
            </a:pPr>
            <a:r>
              <a:rPr lang="en-US" sz="3800"/>
              <a:t>Dementia Simulation Toolkit</a:t>
            </a:r>
            <a:r>
              <a:rPr lang="en-US"/>
              <a:t> </a:t>
            </a:r>
            <a:endParaRPr/>
          </a:p>
        </p:txBody>
      </p:sp>
      <p:sp>
        <p:nvSpPr>
          <p:cNvPr id="37" name="Google Shape;37;p1"/>
          <p:cNvSpPr txBox="1"/>
          <p:nvPr>
            <p:ph idx="1" type="subTitle"/>
          </p:nvPr>
        </p:nvSpPr>
        <p:spPr>
          <a:xfrm>
            <a:off x="2123728" y="2666157"/>
            <a:ext cx="6400800" cy="504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12783"/>
              </a:buClr>
              <a:buSzPts val="2000"/>
              <a:buNone/>
            </a:pPr>
            <a:r>
              <a:rPr lang="en-US" sz="2500"/>
              <a:t>Scenario: Eating Meals  </a:t>
            </a:r>
            <a:endParaRPr sz="250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g136a163e386_0_25"/>
          <p:cNvSpPr txBox="1"/>
          <p:nvPr>
            <p:ph type="title"/>
          </p:nvPr>
        </p:nvSpPr>
        <p:spPr>
          <a:xfrm>
            <a:off x="1691555" y="342754"/>
            <a:ext cx="69951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</a:pPr>
            <a:r>
              <a:rPr lang="en-US"/>
              <a:t>Eating Meals  </a:t>
            </a:r>
            <a:endParaRPr/>
          </a:p>
        </p:txBody>
      </p:sp>
      <p:sp>
        <p:nvSpPr>
          <p:cNvPr id="43" name="Google Shape;43;g136a163e386_0_25"/>
          <p:cNvSpPr txBox="1"/>
          <p:nvPr>
            <p:ph idx="1" type="body"/>
          </p:nvPr>
        </p:nvSpPr>
        <p:spPr>
          <a:xfrm>
            <a:off x="491975" y="1431225"/>
            <a:ext cx="5904000" cy="3249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 lnSpcReduction="10000"/>
          </a:bodyPr>
          <a:lstStyle/>
          <a:p>
            <a:pPr indent="-359684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064"/>
              <a:buFont typeface="Arial"/>
              <a:buChar char="•"/>
            </a:pPr>
            <a:r>
              <a:rPr lang="en-US" sz="2064">
                <a:latin typeface="Arial"/>
                <a:ea typeface="Arial"/>
                <a:cs typeface="Arial"/>
                <a:sym typeface="Arial"/>
              </a:rPr>
              <a:t>Visual function is often reduced in people with dementia conditions such as lewy body dementia, Alzheimer's disease, posterior cortical atrophy and vascular dementia. </a:t>
            </a:r>
            <a:endParaRPr sz="2064"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 sz="2064">
              <a:latin typeface="Arial"/>
              <a:ea typeface="Arial"/>
              <a:cs typeface="Arial"/>
              <a:sym typeface="Arial"/>
            </a:endParaRPr>
          </a:p>
          <a:p>
            <a:pPr indent="-359684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064"/>
              <a:buFont typeface="Arial"/>
              <a:buChar char="•"/>
            </a:pPr>
            <a:r>
              <a:rPr lang="en-US" sz="2064">
                <a:latin typeface="Arial"/>
                <a:ea typeface="Arial"/>
                <a:cs typeface="Arial"/>
                <a:sym typeface="Arial"/>
              </a:rPr>
              <a:t>This can impact meal times and the ability to see food on a plate.</a:t>
            </a:r>
            <a:endParaRPr sz="3138"/>
          </a:p>
          <a:p>
            <a:pPr indent="0" lvl="0" marL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sz="1900"/>
          </a:p>
          <a:p>
            <a:pPr indent="0" lvl="0" marL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 sz="1900"/>
          </a:p>
        </p:txBody>
      </p:sp>
      <p:pic>
        <p:nvPicPr>
          <p:cNvPr id="44" name="Google Shape;44;g136a163e386_0_25"/>
          <p:cNvPicPr preferRelativeResize="0"/>
          <p:nvPr/>
        </p:nvPicPr>
        <p:blipFill rotWithShape="1">
          <a:blip r:embed="rId3">
            <a:alphaModFix/>
          </a:blip>
          <a:srcRect b="34053" l="25318" r="7648" t="21600"/>
          <a:stretch/>
        </p:blipFill>
        <p:spPr>
          <a:xfrm>
            <a:off x="6552525" y="1431225"/>
            <a:ext cx="2347975" cy="21971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g136a163e386_0_37"/>
          <p:cNvSpPr txBox="1"/>
          <p:nvPr>
            <p:ph idx="1" type="body"/>
          </p:nvPr>
        </p:nvSpPr>
        <p:spPr>
          <a:xfrm>
            <a:off x="634050" y="1311950"/>
            <a:ext cx="5359200" cy="3394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3492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Font typeface="Arial"/>
              <a:buChar char="•"/>
            </a:pPr>
            <a:r>
              <a:rPr lang="en-US" sz="1900">
                <a:latin typeface="Arial"/>
                <a:ea typeface="Arial"/>
                <a:cs typeface="Arial"/>
                <a:sym typeface="Arial"/>
              </a:rPr>
              <a:t>Difficulties differentiating between food and plate due to poor contrasting colours e.g. rice on a white plate. </a:t>
            </a:r>
            <a:endParaRPr sz="1900">
              <a:latin typeface="Arial"/>
              <a:ea typeface="Arial"/>
              <a:cs typeface="Arial"/>
              <a:sym typeface="Arial"/>
            </a:endParaRPr>
          </a:p>
          <a:p>
            <a:pPr indent="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900">
              <a:latin typeface="Arial"/>
              <a:ea typeface="Arial"/>
              <a:cs typeface="Arial"/>
              <a:sym typeface="Arial"/>
            </a:endParaRPr>
          </a:p>
          <a:p>
            <a:pPr indent="-3492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Font typeface="Arial"/>
              <a:buChar char="•"/>
            </a:pPr>
            <a:r>
              <a:rPr lang="en-US" sz="1900">
                <a:latin typeface="Arial"/>
                <a:ea typeface="Arial"/>
                <a:cs typeface="Arial"/>
                <a:sym typeface="Arial"/>
              </a:rPr>
              <a:t>Patterned crockery can cause confusion as the pattern may be perceived as food. </a:t>
            </a:r>
            <a:endParaRPr sz="1900">
              <a:latin typeface="Arial"/>
              <a:ea typeface="Arial"/>
              <a:cs typeface="Arial"/>
              <a:sym typeface="Arial"/>
            </a:endParaRPr>
          </a:p>
          <a:p>
            <a:pPr indent="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900">
              <a:latin typeface="Arial"/>
              <a:ea typeface="Arial"/>
              <a:cs typeface="Arial"/>
              <a:sym typeface="Arial"/>
            </a:endParaRPr>
          </a:p>
          <a:p>
            <a:pPr indent="-3492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Font typeface="Arial"/>
              <a:buChar char="•"/>
            </a:pPr>
            <a:r>
              <a:rPr lang="en-US" sz="1900">
                <a:latin typeface="Arial"/>
                <a:ea typeface="Arial"/>
                <a:cs typeface="Arial"/>
                <a:sym typeface="Arial"/>
              </a:rPr>
              <a:t>As a result, changes to visual function may reduce a person’s food intake. </a:t>
            </a:r>
            <a:endParaRPr sz="1900"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100"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50" name="Google Shape;50;g136a163e386_0_37"/>
          <p:cNvPicPr preferRelativeResize="0"/>
          <p:nvPr/>
        </p:nvPicPr>
        <p:blipFill rotWithShape="1">
          <a:blip r:embed="rId3">
            <a:alphaModFix/>
          </a:blip>
          <a:srcRect b="9671" l="6904" r="7850" t="10462"/>
          <a:stretch/>
        </p:blipFill>
        <p:spPr>
          <a:xfrm>
            <a:off x="6261800" y="3189595"/>
            <a:ext cx="2524524" cy="1673405"/>
          </a:xfrm>
          <a:prstGeom prst="rect">
            <a:avLst/>
          </a:prstGeom>
          <a:noFill/>
          <a:ln>
            <a:noFill/>
          </a:ln>
        </p:spPr>
      </p:pic>
      <p:sp>
        <p:nvSpPr>
          <p:cNvPr id="51" name="Google Shape;51;g136a163e386_0_37"/>
          <p:cNvSpPr txBox="1"/>
          <p:nvPr/>
        </p:nvSpPr>
        <p:spPr>
          <a:xfrm>
            <a:off x="5568400" y="335450"/>
            <a:ext cx="3000000" cy="677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Eating Meals</a:t>
            </a:r>
            <a:endParaRPr/>
          </a:p>
        </p:txBody>
      </p:sp>
      <p:pic>
        <p:nvPicPr>
          <p:cNvPr id="52" name="Google Shape;52;g136a163e386_0_3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261800" y="1208052"/>
            <a:ext cx="2524524" cy="178604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6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g136a163e386_0_44"/>
          <p:cNvSpPr txBox="1"/>
          <p:nvPr>
            <p:ph type="title"/>
          </p:nvPr>
        </p:nvSpPr>
        <p:spPr>
          <a:xfrm>
            <a:off x="1691680" y="205979"/>
            <a:ext cx="69951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lang="en-US"/>
              <a:t>Simulation Activity: Losing your things</a:t>
            </a:r>
            <a:endParaRPr/>
          </a:p>
        </p:txBody>
      </p:sp>
      <p:sp>
        <p:nvSpPr>
          <p:cNvPr id="58" name="Google Shape;58;g136a163e386_0_44"/>
          <p:cNvSpPr txBox="1"/>
          <p:nvPr>
            <p:ph idx="1" type="body"/>
          </p:nvPr>
        </p:nvSpPr>
        <p:spPr>
          <a:xfrm>
            <a:off x="611560" y="1200151"/>
            <a:ext cx="8075100" cy="3394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139700" lvl="0" marL="3429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>
              <a:solidFill>
                <a:schemeClr val="lt1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 sz="2400">
              <a:solidFill>
                <a:schemeClr val="lt1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 sz="2400">
              <a:solidFill>
                <a:schemeClr val="lt1"/>
              </a:solidFill>
            </a:endParaRPr>
          </a:p>
          <a:p>
            <a:pPr indent="-139700" lvl="0" marL="3429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 sz="2400">
                <a:solidFill>
                  <a:schemeClr val="lt1"/>
                </a:solidFill>
              </a:rPr>
              <a:t>  </a:t>
            </a:r>
            <a:r>
              <a:rPr lang="en-US">
                <a:solidFill>
                  <a:schemeClr val="lt1"/>
                </a:solidFill>
              </a:rPr>
              <a:t> </a:t>
            </a:r>
            <a:endParaRPr>
              <a:solidFill>
                <a:schemeClr val="lt1"/>
              </a:solidFill>
            </a:endParaRPr>
          </a:p>
          <a:p>
            <a:pPr indent="-139700" lvl="0" marL="3429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</a:pPr>
            <a:r>
              <a:t/>
            </a:r>
            <a:endParaRPr>
              <a:solidFill>
                <a:schemeClr val="lt1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/>
          </a:p>
        </p:txBody>
      </p:sp>
      <p:sp>
        <p:nvSpPr>
          <p:cNvPr id="59" name="Google Shape;59;g136a163e386_0_44"/>
          <p:cNvSpPr/>
          <p:nvPr/>
        </p:nvSpPr>
        <p:spPr>
          <a:xfrm>
            <a:off x="3602250" y="1200138"/>
            <a:ext cx="1939500" cy="1355100"/>
          </a:xfrm>
          <a:prstGeom prst="flowChartAlternateProcess">
            <a:avLst/>
          </a:prstGeom>
          <a:solidFill>
            <a:schemeClr val="dk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-1397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t/>
            </a:r>
            <a:endParaRPr b="0" i="0" sz="32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t/>
            </a:r>
            <a:endParaRPr b="0" i="0" sz="24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t/>
            </a:r>
            <a:endParaRPr b="0" i="0" sz="24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1397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0" i="0" lang="en-US" sz="24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  </a:t>
            </a:r>
            <a:r>
              <a:rPr b="0" i="0" lang="en-US" sz="32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 b="0" i="0" sz="32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1397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</a:pPr>
            <a:r>
              <a:t/>
            </a:r>
            <a:endParaRPr b="0" i="0" sz="32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0" name="Google Shape;60;g136a163e386_0_44"/>
          <p:cNvSpPr/>
          <p:nvPr/>
        </p:nvSpPr>
        <p:spPr>
          <a:xfrm>
            <a:off x="935250" y="1200138"/>
            <a:ext cx="1939500" cy="1355100"/>
          </a:xfrm>
          <a:prstGeom prst="flowChartAlternateProcess">
            <a:avLst/>
          </a:prstGeom>
          <a:solidFill>
            <a:schemeClr val="dk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-1397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t/>
            </a:r>
            <a:endParaRPr b="0" i="0" sz="32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t/>
            </a:r>
            <a:endParaRPr b="0" i="0" sz="24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t/>
            </a:r>
            <a:endParaRPr b="0" i="0" sz="24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1397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0" i="0" lang="en-US" sz="24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  </a:t>
            </a:r>
            <a:r>
              <a:rPr b="0" i="0" lang="en-US" sz="32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 b="0" i="0" sz="32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1397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</a:pPr>
            <a:r>
              <a:t/>
            </a:r>
            <a:endParaRPr b="0" i="0" sz="32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1" name="Google Shape;61;g136a163e386_0_44"/>
          <p:cNvSpPr/>
          <p:nvPr/>
        </p:nvSpPr>
        <p:spPr>
          <a:xfrm>
            <a:off x="6269250" y="1200138"/>
            <a:ext cx="1939500" cy="1355100"/>
          </a:xfrm>
          <a:prstGeom prst="flowChartAlternateProcess">
            <a:avLst/>
          </a:prstGeom>
          <a:solidFill>
            <a:schemeClr val="dk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-1397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t/>
            </a:r>
            <a:endParaRPr b="0" i="0" sz="32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t/>
            </a:r>
            <a:endParaRPr b="0" i="0" sz="24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t/>
            </a:r>
            <a:endParaRPr b="0" i="0" sz="24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1397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0" i="0" lang="en-US" sz="24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  </a:t>
            </a:r>
            <a:r>
              <a:rPr b="0" i="0" lang="en-US" sz="32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 b="0" i="0" sz="32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1397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</a:pPr>
            <a:r>
              <a:t/>
            </a:r>
            <a:endParaRPr b="0" i="0" sz="32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2" name="Google Shape;62;g136a163e386_0_44"/>
          <p:cNvSpPr/>
          <p:nvPr/>
        </p:nvSpPr>
        <p:spPr>
          <a:xfrm>
            <a:off x="3679350" y="3396813"/>
            <a:ext cx="1939500" cy="1355100"/>
          </a:xfrm>
          <a:prstGeom prst="flowChartAlternateProcess">
            <a:avLst/>
          </a:prstGeom>
          <a:solidFill>
            <a:schemeClr val="dk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-1397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t/>
            </a:r>
            <a:endParaRPr b="0" i="0" sz="32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1397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t/>
            </a:r>
            <a:endParaRPr b="0" i="0" sz="32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1397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t/>
            </a:r>
            <a:endParaRPr b="0" i="0" sz="32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1397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t/>
            </a:r>
            <a:endParaRPr b="0" i="0" sz="32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1397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t/>
            </a:r>
            <a:endParaRPr b="0" i="0" sz="32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1397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b="0" i="0" lang="en-US" sz="32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15 mins</a:t>
            </a:r>
            <a:endParaRPr b="0" i="0" sz="32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t/>
            </a:r>
            <a:endParaRPr b="0" i="0" sz="24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t/>
            </a:r>
            <a:endParaRPr b="0" i="0" sz="24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1397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0" i="0" lang="en-US" sz="24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  </a:t>
            </a:r>
            <a:r>
              <a:rPr b="0" i="0" lang="en-US" sz="32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 b="0" i="0" sz="32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1397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</a:pPr>
            <a:r>
              <a:t/>
            </a:r>
            <a:endParaRPr b="0" i="0" sz="32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63" name="Google Shape;63;g136a163e386_0_44"/>
          <p:cNvPicPr preferRelativeResize="0"/>
          <p:nvPr/>
        </p:nvPicPr>
        <p:blipFill rotWithShape="1">
          <a:blip r:embed="rId3">
            <a:alphaModFix/>
          </a:blip>
          <a:srcRect b="26296" l="5972" r="13847" t="42241"/>
          <a:stretch/>
        </p:blipFill>
        <p:spPr>
          <a:xfrm>
            <a:off x="3802175" y="1279175"/>
            <a:ext cx="1539652" cy="1197025"/>
          </a:xfrm>
          <a:prstGeom prst="rect">
            <a:avLst/>
          </a:prstGeom>
          <a:noFill/>
          <a:ln cap="flat" cmpd="sng" w="9525">
            <a:solidFill>
              <a:srgbClr val="312783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64" name="Google Shape;64;g136a163e386_0_44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288650" y="3472975"/>
            <a:ext cx="720900" cy="720900"/>
          </a:xfrm>
          <a:prstGeom prst="rect">
            <a:avLst/>
          </a:prstGeom>
          <a:noFill/>
          <a:ln>
            <a:noFill/>
          </a:ln>
        </p:spPr>
      </p:pic>
      <p:sp>
        <p:nvSpPr>
          <p:cNvPr id="65" name="Google Shape;65;g136a163e386_0_44"/>
          <p:cNvSpPr txBox="1"/>
          <p:nvPr/>
        </p:nvSpPr>
        <p:spPr>
          <a:xfrm>
            <a:off x="935250" y="2692025"/>
            <a:ext cx="1939500" cy="477000"/>
          </a:xfrm>
          <a:prstGeom prst="rect">
            <a:avLst/>
          </a:prstGeom>
          <a:noFill/>
          <a:ln cap="flat" cmpd="sng" w="9525">
            <a:solidFill>
              <a:srgbClr val="009FE3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lang="en-US" sz="1800">
                <a:latin typeface="Calibri"/>
                <a:ea typeface="Calibri"/>
                <a:cs typeface="Calibri"/>
                <a:sym typeface="Calibri"/>
              </a:rPr>
              <a:t>3 Plates of Food</a:t>
            </a:r>
            <a:r>
              <a:rPr b="1" i="0" lang="en-US" sz="19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b="1" i="0" lang="en-US" sz="17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 b="1" i="0" sz="17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6" name="Google Shape;66;g136a163e386_0_44"/>
          <p:cNvSpPr txBox="1"/>
          <p:nvPr/>
        </p:nvSpPr>
        <p:spPr>
          <a:xfrm>
            <a:off x="3535050" y="2705663"/>
            <a:ext cx="2073900" cy="461700"/>
          </a:xfrm>
          <a:prstGeom prst="rect">
            <a:avLst/>
          </a:prstGeom>
          <a:noFill/>
          <a:ln cap="flat" cmpd="sng" w="9525">
            <a:solidFill>
              <a:srgbClr val="009FE3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i="0" lang="en-US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Simulation Glasses</a:t>
            </a:r>
            <a:r>
              <a:rPr b="1" i="0" lang="en-US" sz="17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 b="1" i="0" sz="17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7" name="Google Shape;67;g136a163e386_0_44"/>
          <p:cNvSpPr txBox="1"/>
          <p:nvPr/>
        </p:nvSpPr>
        <p:spPr>
          <a:xfrm>
            <a:off x="6269250" y="2692025"/>
            <a:ext cx="1939500" cy="461700"/>
          </a:xfrm>
          <a:prstGeom prst="rect">
            <a:avLst/>
          </a:prstGeom>
          <a:noFill/>
          <a:ln cap="flat" cmpd="sng" w="9525">
            <a:solidFill>
              <a:srgbClr val="009FE3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</a:pPr>
            <a:r>
              <a:rPr b="1" lang="en-US" sz="1800">
                <a:latin typeface="Calibri"/>
                <a:ea typeface="Calibri"/>
                <a:cs typeface="Calibri"/>
                <a:sym typeface="Calibri"/>
              </a:rPr>
              <a:t>Cutlery</a:t>
            </a:r>
            <a:r>
              <a:rPr b="1" i="0" lang="en-US" sz="17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 b="1" i="0" sz="17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68" name="Google Shape;68;g136a163e386_0_44"/>
          <p:cNvPicPr preferRelativeResize="0"/>
          <p:nvPr/>
        </p:nvPicPr>
        <p:blipFill rotWithShape="1">
          <a:blip r:embed="rId5">
            <a:alphaModFix/>
          </a:blip>
          <a:srcRect b="13037" l="0" r="0" t="16530"/>
          <a:stretch/>
        </p:blipFill>
        <p:spPr>
          <a:xfrm>
            <a:off x="1187250" y="1279188"/>
            <a:ext cx="1435500" cy="1197025"/>
          </a:xfrm>
          <a:prstGeom prst="rect">
            <a:avLst/>
          </a:prstGeom>
          <a:noFill/>
          <a:ln>
            <a:noFill/>
          </a:ln>
        </p:spPr>
      </p:pic>
      <p:pic>
        <p:nvPicPr>
          <p:cNvPr id="69" name="Google Shape;69;g136a163e386_0_44"/>
          <p:cNvPicPr preferRelativeResize="0"/>
          <p:nvPr/>
        </p:nvPicPr>
        <p:blipFill rotWithShape="1">
          <a:blip r:embed="rId6">
            <a:alphaModFix/>
          </a:blip>
          <a:srcRect b="40002" l="18181" r="28485" t="26953"/>
          <a:stretch/>
        </p:blipFill>
        <p:spPr>
          <a:xfrm>
            <a:off x="6556013" y="1279188"/>
            <a:ext cx="1365977" cy="11970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3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Google Shape;74;g13cfdebd39d_0_24"/>
          <p:cNvSpPr txBox="1"/>
          <p:nvPr>
            <p:ph type="title"/>
          </p:nvPr>
        </p:nvSpPr>
        <p:spPr>
          <a:xfrm>
            <a:off x="1691555" y="342754"/>
            <a:ext cx="69951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</a:pPr>
            <a:r>
              <a:rPr lang="en-US"/>
              <a:t>Group reflection  </a:t>
            </a:r>
            <a:endParaRPr/>
          </a:p>
        </p:txBody>
      </p:sp>
      <p:sp>
        <p:nvSpPr>
          <p:cNvPr id="75" name="Google Shape;75;g13cfdebd39d_0_24"/>
          <p:cNvSpPr txBox="1"/>
          <p:nvPr>
            <p:ph idx="1" type="body"/>
          </p:nvPr>
        </p:nvSpPr>
        <p:spPr>
          <a:xfrm>
            <a:off x="1981200" y="3771900"/>
            <a:ext cx="5181600" cy="2900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None/>
            </a:pPr>
            <a:r>
              <a:rPr lang="en-US" sz="2674"/>
              <a:t>How was your self- experience of reduced visual function?</a:t>
            </a:r>
            <a:endParaRPr sz="2674"/>
          </a:p>
          <a:p>
            <a:pPr indent="0" lvl="0" marL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 sz="1900"/>
          </a:p>
          <a:p>
            <a:pPr indent="0" lvl="0" marL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 sz="1900"/>
          </a:p>
        </p:txBody>
      </p:sp>
      <p:pic>
        <p:nvPicPr>
          <p:cNvPr id="76" name="Google Shape;76;g13cfdebd39d_0_24"/>
          <p:cNvPicPr preferRelativeResize="0"/>
          <p:nvPr/>
        </p:nvPicPr>
        <p:blipFill rotWithShape="1">
          <a:blip r:embed="rId3">
            <a:alphaModFix/>
          </a:blip>
          <a:srcRect b="47583" l="13955" r="40151" t="28129"/>
          <a:stretch/>
        </p:blipFill>
        <p:spPr>
          <a:xfrm>
            <a:off x="2840525" y="1200150"/>
            <a:ext cx="3462950" cy="25921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g13cfdebd39d_0_31"/>
          <p:cNvSpPr txBox="1"/>
          <p:nvPr>
            <p:ph type="title"/>
          </p:nvPr>
        </p:nvSpPr>
        <p:spPr>
          <a:xfrm>
            <a:off x="1691555" y="342754"/>
            <a:ext cx="69951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</a:pPr>
            <a:r>
              <a:rPr lang="en-US"/>
              <a:t>Group discussion  </a:t>
            </a:r>
            <a:endParaRPr/>
          </a:p>
        </p:txBody>
      </p:sp>
      <p:sp>
        <p:nvSpPr>
          <p:cNvPr id="82" name="Google Shape;82;g13cfdebd39d_0_31"/>
          <p:cNvSpPr txBox="1"/>
          <p:nvPr>
            <p:ph idx="1" type="body"/>
          </p:nvPr>
        </p:nvSpPr>
        <p:spPr>
          <a:xfrm>
            <a:off x="1669350" y="3686200"/>
            <a:ext cx="5805300" cy="2900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None/>
            </a:pPr>
            <a:r>
              <a:rPr lang="en-US" sz="2674"/>
              <a:t>How might you support a person with dementia during meal times?</a:t>
            </a:r>
            <a:endParaRPr sz="2674"/>
          </a:p>
          <a:p>
            <a:pPr indent="0" lvl="0" marL="0" rtl="0" algn="ctr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 b="1" sz="2674"/>
          </a:p>
          <a:p>
            <a:pPr indent="0" lvl="0" marL="0" rtl="0" algn="ctr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 b="1" sz="2674"/>
          </a:p>
          <a:p>
            <a:pPr indent="0" lvl="0" marL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 sz="1900"/>
          </a:p>
          <a:p>
            <a:pPr indent="0" lvl="0" marL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 sz="1900"/>
          </a:p>
        </p:txBody>
      </p:sp>
      <p:pic>
        <p:nvPicPr>
          <p:cNvPr id="83" name="Google Shape;83;g13cfdebd39d_0_31"/>
          <p:cNvPicPr preferRelativeResize="0"/>
          <p:nvPr/>
        </p:nvPicPr>
        <p:blipFill rotWithShape="1">
          <a:blip r:embed="rId3">
            <a:alphaModFix/>
          </a:blip>
          <a:srcRect b="57272" l="13961" r="17361" t="0"/>
          <a:stretch/>
        </p:blipFill>
        <p:spPr>
          <a:xfrm>
            <a:off x="3159450" y="1200138"/>
            <a:ext cx="2825101" cy="24860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7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6"/>
          <p:cNvSpPr txBox="1"/>
          <p:nvPr>
            <p:ph type="title"/>
          </p:nvPr>
        </p:nvSpPr>
        <p:spPr>
          <a:xfrm>
            <a:off x="539552" y="2139702"/>
            <a:ext cx="8229600" cy="85725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Calibri"/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Tema di Offic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2021-06-24T12:38:40Z</dcterms:created>
  <dc:creator>Saidea</dc:creator>
</cp:coreProperties>
</file>