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3" roundtripDataSignature="AMtx7mi1L609JFP0ME0r6hCgZeBbqb0R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customschemas.google.com/relationships/presentationmetadata" Target="meta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136a163e386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" name="Google Shape;40;g136a163e38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36a163e386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" name="Google Shape;47;g136a163e386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3cfdebd39d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g13cfdebd39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3cfdebd39d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g13cfdebd39d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>
                <a:solidFill>
                  <a:schemeClr val="dk1"/>
                </a:solidFill>
              </a:rPr>
              <a:t>Have a group discussion on how one might support a person with dementia during meals times: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>
                <a:solidFill>
                  <a:schemeClr val="dk1"/>
                </a:solidFill>
              </a:rPr>
              <a:t>Discuss the different levels of support that can be used to support a person with dementia during meal times : gentle reminders on how to hold cutlery, placing cutlery in a person’s hands, providing hand over/under hand support etc.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>
                <a:solidFill>
                  <a:schemeClr val="dk1"/>
                </a:solidFill>
              </a:rPr>
              <a:t>It’s important to promote a person centred approach to care and adjust the level of support depending on the person’s needs. This also means taking into account the person’s mood and preferences e.g. a person might prefer to eat foods in a particular order or may need more support during certain times of the day due to tiredness.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49e081e10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g149e081e10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4" name="Google Shape;8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type="ctrTitle"/>
          </p:nvPr>
        </p:nvSpPr>
        <p:spPr>
          <a:xfrm>
            <a:off x="2843808" y="1635646"/>
            <a:ext cx="5684168" cy="1030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FE3"/>
              </a:buClr>
              <a:buSzPts val="4000"/>
              <a:buFont typeface="Calibri"/>
              <a:buNone/>
              <a:defRPr b="1" sz="4000">
                <a:solidFill>
                  <a:srgbClr val="009FE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" type="subTitle"/>
          </p:nvPr>
        </p:nvSpPr>
        <p:spPr>
          <a:xfrm>
            <a:off x="2123728" y="2859782"/>
            <a:ext cx="6400800" cy="504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12783"/>
              </a:buClr>
              <a:buSzPts val="2000"/>
              <a:buNone/>
              <a:defRPr sz="2000">
                <a:solidFill>
                  <a:srgbClr val="312783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0"/>
          <p:cNvSpPr txBox="1"/>
          <p:nvPr>
            <p:ph type="title"/>
          </p:nvPr>
        </p:nvSpPr>
        <p:spPr>
          <a:xfrm>
            <a:off x="1691680" y="205979"/>
            <a:ext cx="6995120" cy="857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" type="body"/>
          </p:nvPr>
        </p:nvSpPr>
        <p:spPr>
          <a:xfrm>
            <a:off x="611560" y="1200151"/>
            <a:ext cx="807523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7" name="Google Shape;1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 personalizzato">
  <p:cSld name="Layout personalizzat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3"/>
          <p:cNvSpPr txBox="1"/>
          <p:nvPr>
            <p:ph type="title"/>
          </p:nvPr>
        </p:nvSpPr>
        <p:spPr>
          <a:xfrm>
            <a:off x="539552" y="2139702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olo e contenuto">
  <p:cSld name="2_Titolo e contenut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2"/>
          <p:cNvSpPr txBox="1"/>
          <p:nvPr>
            <p:ph type="title"/>
          </p:nvPr>
        </p:nvSpPr>
        <p:spPr>
          <a:xfrm>
            <a:off x="1691680" y="205979"/>
            <a:ext cx="6995120" cy="857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" type="body"/>
          </p:nvPr>
        </p:nvSpPr>
        <p:spPr>
          <a:xfrm>
            <a:off x="611560" y="1200151"/>
            <a:ext cx="807523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3" name="Google Shape;2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9"/>
          <p:cNvSpPr txBox="1"/>
          <p:nvPr>
            <p:ph type="title"/>
          </p:nvPr>
        </p:nvSpPr>
        <p:spPr>
          <a:xfrm>
            <a:off x="683568" y="3651870"/>
            <a:ext cx="7772400" cy="1224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b="1" sz="40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" type="body"/>
          </p:nvPr>
        </p:nvSpPr>
        <p:spPr>
          <a:xfrm>
            <a:off x="683568" y="3219822"/>
            <a:ext cx="7772400" cy="4050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27" name="Google Shape;2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ntestazione sezione">
  <p:cSld name="1_Intestazione sezion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1"/>
          <p:cNvSpPr txBox="1"/>
          <p:nvPr>
            <p:ph type="title"/>
          </p:nvPr>
        </p:nvSpPr>
        <p:spPr>
          <a:xfrm>
            <a:off x="683568" y="3651870"/>
            <a:ext cx="7772400" cy="1224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2783"/>
              </a:buClr>
              <a:buSzPts val="4000"/>
              <a:buFont typeface="Calibri"/>
              <a:buNone/>
              <a:defRPr b="1" sz="4000" cap="none">
                <a:solidFill>
                  <a:srgbClr val="31278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1"/>
          <p:cNvSpPr txBox="1"/>
          <p:nvPr>
            <p:ph idx="1" type="body"/>
          </p:nvPr>
        </p:nvSpPr>
        <p:spPr>
          <a:xfrm>
            <a:off x="683568" y="3219822"/>
            <a:ext cx="7772400" cy="4050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31" name="Google Shape;3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dementiacarecentral.com/video/hand_under_hand/" TargetMode="External"/><Relationship Id="rId4" Type="http://schemas.openxmlformats.org/officeDocument/2006/relationships/hyperlink" Target="https://www.youtube.com/watch?v=eN_PMpqmtt0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"/>
          <p:cNvSpPr txBox="1"/>
          <p:nvPr>
            <p:ph type="ctrTitle"/>
          </p:nvPr>
        </p:nvSpPr>
        <p:spPr>
          <a:xfrm>
            <a:off x="2878475" y="1635650"/>
            <a:ext cx="5867100" cy="103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FE3"/>
              </a:buClr>
              <a:buSzPts val="4000"/>
              <a:buFont typeface="Calibri"/>
              <a:buNone/>
            </a:pPr>
            <a:r>
              <a:rPr lang="en-US" sz="3800"/>
              <a:t>Dementia Simulation Toolkit</a:t>
            </a:r>
            <a:r>
              <a:rPr lang="en-US"/>
              <a:t> </a:t>
            </a:r>
            <a:endParaRPr/>
          </a:p>
        </p:txBody>
      </p:sp>
      <p:sp>
        <p:nvSpPr>
          <p:cNvPr id="37" name="Google Shape;37;p1"/>
          <p:cNvSpPr txBox="1"/>
          <p:nvPr>
            <p:ph idx="1" type="subTitle"/>
          </p:nvPr>
        </p:nvSpPr>
        <p:spPr>
          <a:xfrm>
            <a:off x="2123728" y="2666157"/>
            <a:ext cx="64008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2783"/>
              </a:buClr>
              <a:buSzPts val="2000"/>
              <a:buNone/>
            </a:pPr>
            <a:r>
              <a:rPr lang="en-US" sz="2500"/>
              <a:t>Scenario: Eating Meals  </a:t>
            </a:r>
            <a:endParaRPr sz="2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136a163e386_0_25"/>
          <p:cNvSpPr txBox="1"/>
          <p:nvPr>
            <p:ph type="title"/>
          </p:nvPr>
        </p:nvSpPr>
        <p:spPr>
          <a:xfrm>
            <a:off x="1691555" y="342754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Eating Meals  </a:t>
            </a:r>
            <a:endParaRPr/>
          </a:p>
        </p:txBody>
      </p:sp>
      <p:sp>
        <p:nvSpPr>
          <p:cNvPr id="43" name="Google Shape;43;g136a163e386_0_25"/>
          <p:cNvSpPr txBox="1"/>
          <p:nvPr>
            <p:ph idx="1" type="body"/>
          </p:nvPr>
        </p:nvSpPr>
        <p:spPr>
          <a:xfrm>
            <a:off x="491975" y="1431225"/>
            <a:ext cx="5904000" cy="3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9664" lvl="0" marL="457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064"/>
              <a:buFont typeface="Arial"/>
              <a:buChar char="•"/>
            </a:pPr>
            <a:r>
              <a:rPr lang="en-US" sz="2064">
                <a:latin typeface="Arial"/>
                <a:ea typeface="Arial"/>
                <a:cs typeface="Arial"/>
                <a:sym typeface="Arial"/>
              </a:rPr>
              <a:t>People with dementia may lose some of the hand motor skills required to open food containers and get food from a plate into the mouth. </a:t>
            </a:r>
            <a:endParaRPr sz="2064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2064">
              <a:latin typeface="Arial"/>
              <a:ea typeface="Arial"/>
              <a:cs typeface="Arial"/>
              <a:sym typeface="Arial"/>
            </a:endParaRPr>
          </a:p>
          <a:p>
            <a:pPr indent="-359664" lvl="0" marL="457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064"/>
              <a:buFont typeface="Arial"/>
              <a:buChar char="•"/>
            </a:pPr>
            <a:r>
              <a:rPr lang="en-US" sz="2064">
                <a:latin typeface="Arial"/>
                <a:ea typeface="Arial"/>
                <a:cs typeface="Arial"/>
                <a:sym typeface="Arial"/>
              </a:rPr>
              <a:t>As a result, people may require different levels of support during meal times as their dementia progresses.</a:t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</p:txBody>
      </p:sp>
      <p:pic>
        <p:nvPicPr>
          <p:cNvPr id="44" name="Google Shape;44;g136a163e386_0_25"/>
          <p:cNvPicPr preferRelativeResize="0"/>
          <p:nvPr/>
        </p:nvPicPr>
        <p:blipFill rotWithShape="1">
          <a:blip r:embed="rId3">
            <a:alphaModFix/>
          </a:blip>
          <a:srcRect b="34053" l="25316" r="7647" t="21599"/>
          <a:stretch/>
        </p:blipFill>
        <p:spPr>
          <a:xfrm>
            <a:off x="6552525" y="1431225"/>
            <a:ext cx="2347975" cy="219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36a163e386_0_44"/>
          <p:cNvSpPr txBox="1"/>
          <p:nvPr>
            <p:ph type="title"/>
          </p:nvPr>
        </p:nvSpPr>
        <p:spPr>
          <a:xfrm>
            <a:off x="1691680" y="205979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/>
              <a:t>Simulation Activity: Eating meals</a:t>
            </a:r>
            <a:endParaRPr/>
          </a:p>
        </p:txBody>
      </p:sp>
      <p:sp>
        <p:nvSpPr>
          <p:cNvPr id="50" name="Google Shape;50;g136a163e386_0_44"/>
          <p:cNvSpPr txBox="1"/>
          <p:nvPr>
            <p:ph idx="1" type="body"/>
          </p:nvPr>
        </p:nvSpPr>
        <p:spPr>
          <a:xfrm>
            <a:off x="611560" y="1200151"/>
            <a:ext cx="80751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400">
                <a:solidFill>
                  <a:schemeClr val="lt1"/>
                </a:solidFill>
              </a:rPr>
              <a:t>  </a:t>
            </a:r>
            <a:r>
              <a:rPr lang="en-US">
                <a:solidFill>
                  <a:schemeClr val="lt1"/>
                </a:solidFill>
              </a:rPr>
              <a:t> </a:t>
            </a:r>
            <a:endParaRPr>
              <a:solidFill>
                <a:schemeClr val="lt1"/>
              </a:solidFill>
            </a:endParaRPr>
          </a:p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51" name="Google Shape;51;g136a163e386_0_44"/>
          <p:cNvSpPr/>
          <p:nvPr/>
        </p:nvSpPr>
        <p:spPr>
          <a:xfrm>
            <a:off x="3602250" y="1200138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g136a163e386_0_44"/>
          <p:cNvSpPr/>
          <p:nvPr/>
        </p:nvSpPr>
        <p:spPr>
          <a:xfrm>
            <a:off x="935250" y="1200138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g136a163e386_0_44"/>
          <p:cNvSpPr/>
          <p:nvPr/>
        </p:nvSpPr>
        <p:spPr>
          <a:xfrm>
            <a:off x="6269250" y="1200138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g136a163e386_0_44"/>
          <p:cNvSpPr/>
          <p:nvPr/>
        </p:nvSpPr>
        <p:spPr>
          <a:xfrm>
            <a:off x="3679350" y="3396813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15 mins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g136a163e386_0_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88650" y="3472975"/>
            <a:ext cx="720900" cy="7209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g136a163e386_0_44"/>
          <p:cNvSpPr txBox="1"/>
          <p:nvPr/>
        </p:nvSpPr>
        <p:spPr>
          <a:xfrm>
            <a:off x="935250" y="2692025"/>
            <a:ext cx="1939500" cy="738900"/>
          </a:xfrm>
          <a:prstGeom prst="rect">
            <a:avLst/>
          </a:prstGeom>
          <a:noFill/>
          <a:ln cap="flat" cmpd="sng" w="9525">
            <a:solidFill>
              <a:srgbClr val="009F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Plate of food and food containers 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g136a163e386_0_44"/>
          <p:cNvSpPr txBox="1"/>
          <p:nvPr/>
        </p:nvSpPr>
        <p:spPr>
          <a:xfrm>
            <a:off x="3535050" y="2705663"/>
            <a:ext cx="2073900" cy="461700"/>
          </a:xfrm>
          <a:prstGeom prst="rect">
            <a:avLst/>
          </a:prstGeom>
          <a:noFill/>
          <a:ln cap="flat" cmpd="sng" w="9525">
            <a:solidFill>
              <a:srgbClr val="009F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Simulation Gl</a:t>
            </a: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oves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g136a163e386_0_44"/>
          <p:cNvSpPr txBox="1"/>
          <p:nvPr/>
        </p:nvSpPr>
        <p:spPr>
          <a:xfrm>
            <a:off x="6269250" y="2692025"/>
            <a:ext cx="1939500" cy="461700"/>
          </a:xfrm>
          <a:prstGeom prst="rect">
            <a:avLst/>
          </a:prstGeom>
          <a:noFill/>
          <a:ln cap="flat" cmpd="sng" w="9525">
            <a:solidFill>
              <a:srgbClr val="009F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Cutlery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" name="Google Shape;59;g136a163e386_0_44"/>
          <p:cNvPicPr preferRelativeResize="0"/>
          <p:nvPr/>
        </p:nvPicPr>
        <p:blipFill rotWithShape="1">
          <a:blip r:embed="rId4">
            <a:alphaModFix/>
          </a:blip>
          <a:srcRect b="40002" l="18181" r="28485" t="26953"/>
          <a:stretch/>
        </p:blipFill>
        <p:spPr>
          <a:xfrm>
            <a:off x="6556013" y="1279188"/>
            <a:ext cx="1365977" cy="11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g136a163e386_0_44"/>
          <p:cNvPicPr preferRelativeResize="0"/>
          <p:nvPr/>
        </p:nvPicPr>
        <p:blipFill rotWithShape="1">
          <a:blip r:embed="rId5">
            <a:alphaModFix/>
          </a:blip>
          <a:srcRect b="39959" l="10161" r="40983" t="36767"/>
          <a:stretch/>
        </p:blipFill>
        <p:spPr>
          <a:xfrm>
            <a:off x="3758875" y="1286000"/>
            <a:ext cx="1626263" cy="11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g136a163e386_0_44"/>
          <p:cNvPicPr preferRelativeResize="0"/>
          <p:nvPr/>
        </p:nvPicPr>
        <p:blipFill rotWithShape="1">
          <a:blip r:embed="rId6">
            <a:alphaModFix/>
          </a:blip>
          <a:srcRect b="19772" l="0" r="0" t="36772"/>
          <a:stretch/>
        </p:blipFill>
        <p:spPr>
          <a:xfrm>
            <a:off x="1091875" y="1339375"/>
            <a:ext cx="1626248" cy="10766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3cfdebd39d_0_24"/>
          <p:cNvSpPr txBox="1"/>
          <p:nvPr>
            <p:ph type="title"/>
          </p:nvPr>
        </p:nvSpPr>
        <p:spPr>
          <a:xfrm>
            <a:off x="1691555" y="342754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Group reflection  </a:t>
            </a:r>
            <a:endParaRPr/>
          </a:p>
        </p:txBody>
      </p:sp>
      <p:sp>
        <p:nvSpPr>
          <p:cNvPr id="67" name="Google Shape;67;g13cfdebd39d_0_24"/>
          <p:cNvSpPr txBox="1"/>
          <p:nvPr>
            <p:ph idx="1" type="body"/>
          </p:nvPr>
        </p:nvSpPr>
        <p:spPr>
          <a:xfrm>
            <a:off x="1981200" y="3771900"/>
            <a:ext cx="5181600" cy="29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2674"/>
              <a:t>How do you feel following that activity?</a:t>
            </a:r>
            <a:endParaRPr sz="2674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</p:txBody>
      </p:sp>
      <p:pic>
        <p:nvPicPr>
          <p:cNvPr id="68" name="Google Shape;68;g13cfdebd39d_0_24"/>
          <p:cNvPicPr preferRelativeResize="0"/>
          <p:nvPr/>
        </p:nvPicPr>
        <p:blipFill rotWithShape="1">
          <a:blip r:embed="rId3">
            <a:alphaModFix/>
          </a:blip>
          <a:srcRect b="47583" l="13955" r="40151" t="28129"/>
          <a:stretch/>
        </p:blipFill>
        <p:spPr>
          <a:xfrm>
            <a:off x="2840525" y="1200150"/>
            <a:ext cx="3462950" cy="259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3cfdebd39d_0_31"/>
          <p:cNvSpPr txBox="1"/>
          <p:nvPr>
            <p:ph type="title"/>
          </p:nvPr>
        </p:nvSpPr>
        <p:spPr>
          <a:xfrm>
            <a:off x="1691555" y="342754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Group discussion  </a:t>
            </a:r>
            <a:endParaRPr/>
          </a:p>
        </p:txBody>
      </p:sp>
      <p:sp>
        <p:nvSpPr>
          <p:cNvPr id="74" name="Google Shape;74;g13cfdebd39d_0_31"/>
          <p:cNvSpPr txBox="1"/>
          <p:nvPr>
            <p:ph idx="1" type="body"/>
          </p:nvPr>
        </p:nvSpPr>
        <p:spPr>
          <a:xfrm>
            <a:off x="1669350" y="3686200"/>
            <a:ext cx="5805300" cy="29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2674"/>
              <a:t>How might you support a person with dementia during meal times?</a:t>
            </a:r>
            <a:endParaRPr sz="2674"/>
          </a:p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674"/>
          </a:p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674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</p:txBody>
      </p:sp>
      <p:pic>
        <p:nvPicPr>
          <p:cNvPr id="75" name="Google Shape;75;g13cfdebd39d_0_31"/>
          <p:cNvPicPr preferRelativeResize="0"/>
          <p:nvPr/>
        </p:nvPicPr>
        <p:blipFill rotWithShape="1">
          <a:blip r:embed="rId3">
            <a:alphaModFix/>
          </a:blip>
          <a:srcRect b="57272" l="13961" r="17360" t="0"/>
          <a:stretch/>
        </p:blipFill>
        <p:spPr>
          <a:xfrm>
            <a:off x="3159450" y="1200138"/>
            <a:ext cx="2825101" cy="248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49e081e108_0_0"/>
          <p:cNvSpPr txBox="1"/>
          <p:nvPr>
            <p:ph type="title"/>
          </p:nvPr>
        </p:nvSpPr>
        <p:spPr>
          <a:xfrm>
            <a:off x="1691680" y="205979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81" name="Google Shape;81;g149e081e108_0_0"/>
          <p:cNvSpPr txBox="1"/>
          <p:nvPr>
            <p:ph idx="1" type="body"/>
          </p:nvPr>
        </p:nvSpPr>
        <p:spPr>
          <a:xfrm>
            <a:off x="611560" y="1200151"/>
            <a:ext cx="80751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/>
              <a:t>Hand under hand assistance: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https://www.dementiacarecentral.com/video/hand_under_hand/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/>
              <a:t>Hand over hand: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https://www.youtube.com/watch?v=eN_PMpqmtt0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"/>
          <p:cNvSpPr txBox="1"/>
          <p:nvPr>
            <p:ph type="title"/>
          </p:nvPr>
        </p:nvSpPr>
        <p:spPr>
          <a:xfrm>
            <a:off x="539552" y="2139702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2021-06-24T12:38:40Z</dcterms:created>
  <dc:creator>Saidea</dc:creator>
</cp:coreProperties>
</file>