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12" roundtripDataSignature="AMtx7mjvx02EdNmsdXVtSHf6ly4aG7uxR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customschemas.google.com/relationships/presentationmetadata" Target="metadata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" name="Google Shape;34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136a163e386_0_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" name="Google Shape;40;g136a163e386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36a163e386_0_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" name="Google Shape;47;g136a163e386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136a163e386_0_4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" name="Google Shape;55;g136a163e386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3cfdebd39d_0_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" name="Google Shape;77;g13cfdebd39d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4" name="Google Shape;84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/>
          <p:nvPr>
            <p:ph type="ctrTitle"/>
          </p:nvPr>
        </p:nvSpPr>
        <p:spPr>
          <a:xfrm>
            <a:off x="2843808" y="1635646"/>
            <a:ext cx="5684168" cy="10305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FE3"/>
              </a:buClr>
              <a:buSzPts val="4000"/>
              <a:buFont typeface="Calibri"/>
              <a:buNone/>
              <a:defRPr b="1" sz="4000">
                <a:solidFill>
                  <a:srgbClr val="009FE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8"/>
          <p:cNvSpPr txBox="1"/>
          <p:nvPr>
            <p:ph idx="1" type="subTitle"/>
          </p:nvPr>
        </p:nvSpPr>
        <p:spPr>
          <a:xfrm>
            <a:off x="2123728" y="2859782"/>
            <a:ext cx="6400800" cy="5040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12783"/>
              </a:buClr>
              <a:buSzPts val="2000"/>
              <a:buNone/>
              <a:defRPr sz="2000">
                <a:solidFill>
                  <a:srgbClr val="312783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0"/>
          <p:cNvSpPr txBox="1"/>
          <p:nvPr>
            <p:ph type="title"/>
          </p:nvPr>
        </p:nvSpPr>
        <p:spPr>
          <a:xfrm>
            <a:off x="1691680" y="205979"/>
            <a:ext cx="699512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1" type="body"/>
          </p:nvPr>
        </p:nvSpPr>
        <p:spPr>
          <a:xfrm>
            <a:off x="611560" y="1200151"/>
            <a:ext cx="807523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7" name="Google Shape;1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yout personalizzato">
  <p:cSld name="Layout personalizza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3"/>
          <p:cNvSpPr txBox="1"/>
          <p:nvPr>
            <p:ph type="title"/>
          </p:nvPr>
        </p:nvSpPr>
        <p:spPr>
          <a:xfrm>
            <a:off x="539552" y="213970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olo e contenuto">
  <p:cSld name="2_Titolo e contenu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2"/>
          <p:cNvSpPr txBox="1"/>
          <p:nvPr>
            <p:ph type="title"/>
          </p:nvPr>
        </p:nvSpPr>
        <p:spPr>
          <a:xfrm>
            <a:off x="1691680" y="205979"/>
            <a:ext cx="699512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2"/>
          <p:cNvSpPr txBox="1"/>
          <p:nvPr>
            <p:ph idx="1" type="body"/>
          </p:nvPr>
        </p:nvSpPr>
        <p:spPr>
          <a:xfrm>
            <a:off x="611560" y="1200151"/>
            <a:ext cx="807523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3" name="Google Shape;2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type="title"/>
          </p:nvPr>
        </p:nvSpPr>
        <p:spPr>
          <a:xfrm>
            <a:off x="683568" y="3651870"/>
            <a:ext cx="7772400" cy="122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b="1" sz="40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" type="body"/>
          </p:nvPr>
        </p:nvSpPr>
        <p:spPr>
          <a:xfrm>
            <a:off x="683568" y="3219822"/>
            <a:ext cx="7772400" cy="405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27" name="Google Shape;2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Intestazione sezione">
  <p:cSld name="1_Intestazione sezion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1"/>
          <p:cNvSpPr txBox="1"/>
          <p:nvPr>
            <p:ph type="title"/>
          </p:nvPr>
        </p:nvSpPr>
        <p:spPr>
          <a:xfrm>
            <a:off x="683568" y="3651870"/>
            <a:ext cx="7772400" cy="122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4000"/>
              <a:buFont typeface="Calibri"/>
              <a:buNone/>
              <a:defRPr b="1" sz="4000" cap="none">
                <a:solidFill>
                  <a:srgbClr val="31278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1"/>
          <p:cNvSpPr txBox="1"/>
          <p:nvPr>
            <p:ph idx="1" type="body"/>
          </p:nvPr>
        </p:nvSpPr>
        <p:spPr>
          <a:xfrm>
            <a:off x="683568" y="3219822"/>
            <a:ext cx="7772400" cy="405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31" name="Google Shape;3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15.png"/><Relationship Id="rId6" Type="http://schemas.openxmlformats.org/officeDocument/2006/relationships/image" Target="../media/image9.png"/><Relationship Id="rId7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"/>
          <p:cNvSpPr txBox="1"/>
          <p:nvPr>
            <p:ph type="ctrTitle"/>
          </p:nvPr>
        </p:nvSpPr>
        <p:spPr>
          <a:xfrm>
            <a:off x="2878475" y="1635650"/>
            <a:ext cx="5867100" cy="103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FE3"/>
              </a:buClr>
              <a:buSzPts val="4000"/>
              <a:buFont typeface="Calibri"/>
              <a:buNone/>
            </a:pPr>
            <a:r>
              <a:rPr lang="en-US" sz="3800"/>
              <a:t>Dementia Simulation Toolkit</a:t>
            </a:r>
            <a:r>
              <a:rPr lang="en-US"/>
              <a:t> </a:t>
            </a:r>
            <a:endParaRPr/>
          </a:p>
        </p:txBody>
      </p:sp>
      <p:sp>
        <p:nvSpPr>
          <p:cNvPr id="37" name="Google Shape;37;p1"/>
          <p:cNvSpPr txBox="1"/>
          <p:nvPr>
            <p:ph idx="1" type="subTitle"/>
          </p:nvPr>
        </p:nvSpPr>
        <p:spPr>
          <a:xfrm>
            <a:off x="2123728" y="2666157"/>
            <a:ext cx="64008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2581"/>
              <a:buNone/>
            </a:pPr>
            <a:r>
              <a:rPr lang="en-US" sz="2500"/>
              <a:t>Scenario: Getting Around the Hospital</a:t>
            </a:r>
            <a:endParaRPr sz="25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36a163e386_0_25"/>
          <p:cNvSpPr txBox="1"/>
          <p:nvPr>
            <p:ph type="title"/>
          </p:nvPr>
        </p:nvSpPr>
        <p:spPr>
          <a:xfrm>
            <a:off x="1691555" y="342754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Getting Around the Hospital</a:t>
            </a:r>
            <a:endParaRPr/>
          </a:p>
        </p:txBody>
      </p:sp>
      <p:sp>
        <p:nvSpPr>
          <p:cNvPr id="43" name="Google Shape;43;g136a163e386_0_25"/>
          <p:cNvSpPr txBox="1"/>
          <p:nvPr>
            <p:ph idx="1" type="body"/>
          </p:nvPr>
        </p:nvSpPr>
        <p:spPr>
          <a:xfrm>
            <a:off x="838200" y="2052900"/>
            <a:ext cx="5181600" cy="22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174"/>
              <a:t>In some cases, people with dementia find it increasingly difficult to find their way around and orient themselves in unfamiliar or, later, also familiar surroundings as the disease progresses. </a:t>
            </a:r>
            <a:endParaRPr sz="1900"/>
          </a:p>
        </p:txBody>
      </p:sp>
      <p:pic>
        <p:nvPicPr>
          <p:cNvPr id="44" name="Google Shape;44;g136a163e386_0_25"/>
          <p:cNvPicPr preferRelativeResize="0"/>
          <p:nvPr/>
        </p:nvPicPr>
        <p:blipFill rotWithShape="1">
          <a:blip r:embed="rId3">
            <a:alphaModFix/>
          </a:blip>
          <a:srcRect b="6225" l="29564" r="21187" t="60669"/>
          <a:stretch/>
        </p:blipFill>
        <p:spPr>
          <a:xfrm>
            <a:off x="6019800" y="1535850"/>
            <a:ext cx="2419350" cy="230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36a163e386_0_37"/>
          <p:cNvSpPr txBox="1"/>
          <p:nvPr>
            <p:ph idx="1" type="body"/>
          </p:nvPr>
        </p:nvSpPr>
        <p:spPr>
          <a:xfrm>
            <a:off x="611685" y="1200151"/>
            <a:ext cx="80751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100"/>
              <a:t>In addition to other memory impairments, changes in perception (e.g., processing audio and visual stimuli), vision and hearing can also affect local orientation in people with dementia. </a:t>
            </a:r>
            <a:endParaRPr sz="2100"/>
          </a:p>
        </p:txBody>
      </p:sp>
      <p:pic>
        <p:nvPicPr>
          <p:cNvPr id="50" name="Google Shape;50;g136a163e386_0_37"/>
          <p:cNvPicPr preferRelativeResize="0"/>
          <p:nvPr/>
        </p:nvPicPr>
        <p:blipFill rotWithShape="1">
          <a:blip r:embed="rId3">
            <a:alphaModFix/>
          </a:blip>
          <a:srcRect b="12591" l="49998" r="16996" t="62961"/>
          <a:stretch/>
        </p:blipFill>
        <p:spPr>
          <a:xfrm>
            <a:off x="6115050" y="2754875"/>
            <a:ext cx="1445875" cy="151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51;g136a163e386_0_37"/>
          <p:cNvPicPr preferRelativeResize="0"/>
          <p:nvPr/>
        </p:nvPicPr>
        <p:blipFill rotWithShape="1">
          <a:blip r:embed="rId3">
            <a:alphaModFix/>
          </a:blip>
          <a:srcRect b="35555" l="45810" r="21185" t="37777"/>
          <a:stretch/>
        </p:blipFill>
        <p:spPr>
          <a:xfrm>
            <a:off x="3926287" y="2617175"/>
            <a:ext cx="1445875" cy="1652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g136a163e386_0_37"/>
          <p:cNvPicPr preferRelativeResize="0"/>
          <p:nvPr/>
        </p:nvPicPr>
        <p:blipFill rotWithShape="1">
          <a:blip r:embed="rId3">
            <a:alphaModFix/>
          </a:blip>
          <a:srcRect b="37405" l="6517" r="53668" t="43333"/>
          <a:stretch/>
        </p:blipFill>
        <p:spPr>
          <a:xfrm>
            <a:off x="1237800" y="2681400"/>
            <a:ext cx="2227375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36a163e386_0_44"/>
          <p:cNvSpPr txBox="1"/>
          <p:nvPr>
            <p:ph type="title"/>
          </p:nvPr>
        </p:nvSpPr>
        <p:spPr>
          <a:xfrm>
            <a:off x="1691680" y="205979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 sz="2800"/>
              <a:t>Simulation Activity: Navigation around hospital corridors</a:t>
            </a:r>
            <a:endParaRPr sz="2800"/>
          </a:p>
        </p:txBody>
      </p:sp>
      <p:sp>
        <p:nvSpPr>
          <p:cNvPr id="58" name="Google Shape;58;g136a163e386_0_44"/>
          <p:cNvSpPr txBox="1"/>
          <p:nvPr>
            <p:ph idx="1" type="body"/>
          </p:nvPr>
        </p:nvSpPr>
        <p:spPr>
          <a:xfrm>
            <a:off x="611560" y="1200151"/>
            <a:ext cx="80751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>
                <a:solidFill>
                  <a:schemeClr val="lt1"/>
                </a:solidFill>
              </a:rPr>
              <a:t>  </a:t>
            </a:r>
            <a:r>
              <a:rPr lang="en-US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59" name="Google Shape;59;g136a163e386_0_44"/>
          <p:cNvSpPr/>
          <p:nvPr/>
        </p:nvSpPr>
        <p:spPr>
          <a:xfrm>
            <a:off x="3679350" y="3396813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20 mins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0" name="Google Shape;60;g136a163e386_0_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8650" y="3472975"/>
            <a:ext cx="720900" cy="7209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1" name="Google Shape;61;g136a163e386_0_44"/>
          <p:cNvGrpSpPr/>
          <p:nvPr/>
        </p:nvGrpSpPr>
        <p:grpSpPr>
          <a:xfrm>
            <a:off x="4829725" y="1219917"/>
            <a:ext cx="2083800" cy="1928112"/>
            <a:chOff x="3602250" y="1200138"/>
            <a:chExt cx="2083800" cy="1928112"/>
          </a:xfrm>
        </p:grpSpPr>
        <p:sp>
          <p:nvSpPr>
            <p:cNvPr id="62" name="Google Shape;62;g136a163e386_0_44"/>
            <p:cNvSpPr/>
            <p:nvPr/>
          </p:nvSpPr>
          <p:spPr>
            <a:xfrm>
              <a:off x="3602250" y="1200138"/>
              <a:ext cx="1939500" cy="1355100"/>
            </a:xfrm>
            <a:prstGeom prst="flowChartAlternateProcess">
              <a:avLst/>
            </a:prstGeom>
            <a:solidFill>
              <a:schemeClr val="dk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1397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t/>
              </a:r>
              <a:endPara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397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en-US" sz="2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 </a:t>
              </a:r>
              <a:r>
                <a:rPr b="0" i="0" lang="en-US" sz="3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397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Arial"/>
                <a:buNone/>
              </a:pPr>
              <a:r>
                <a:t/>
              </a:r>
              <a:endPara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63" name="Google Shape;63;g136a163e386_0_44"/>
            <p:cNvPicPr preferRelativeResize="0"/>
            <p:nvPr/>
          </p:nvPicPr>
          <p:blipFill rotWithShape="1">
            <a:blip r:embed="rId4">
              <a:alphaModFix/>
            </a:blip>
            <a:srcRect b="26294" l="5971" r="13846" t="42241"/>
            <a:stretch/>
          </p:blipFill>
          <p:spPr>
            <a:xfrm>
              <a:off x="3802175" y="1279175"/>
              <a:ext cx="1539652" cy="1197025"/>
            </a:xfrm>
            <a:prstGeom prst="rect">
              <a:avLst/>
            </a:prstGeom>
            <a:noFill/>
            <a:ln cap="flat" cmpd="sng" w="9525">
              <a:solidFill>
                <a:srgbClr val="312783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64" name="Google Shape;64;g136a163e386_0_44"/>
            <p:cNvSpPr txBox="1"/>
            <p:nvPr/>
          </p:nvSpPr>
          <p:spPr>
            <a:xfrm>
              <a:off x="3612150" y="2666550"/>
              <a:ext cx="2073900" cy="461700"/>
            </a:xfrm>
            <a:prstGeom prst="rect">
              <a:avLst/>
            </a:prstGeom>
            <a:noFill/>
            <a:ln cap="flat" cmpd="sng" w="9525">
              <a:solidFill>
                <a:srgbClr val="009FE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US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Simulation Glasses</a:t>
              </a:r>
              <a:r>
                <a:rPr b="1" i="0" lang="en-US" sz="17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b="1" i="0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5" name="Google Shape;65;g136a163e386_0_44"/>
          <p:cNvGrpSpPr/>
          <p:nvPr/>
        </p:nvGrpSpPr>
        <p:grpSpPr>
          <a:xfrm>
            <a:off x="7052747" y="1194442"/>
            <a:ext cx="1939500" cy="1953587"/>
            <a:chOff x="6269250" y="1200138"/>
            <a:chExt cx="1939500" cy="1953587"/>
          </a:xfrm>
        </p:grpSpPr>
        <p:sp>
          <p:nvSpPr>
            <p:cNvPr id="66" name="Google Shape;66;g136a163e386_0_44"/>
            <p:cNvSpPr/>
            <p:nvPr/>
          </p:nvSpPr>
          <p:spPr>
            <a:xfrm>
              <a:off x="6269250" y="1200138"/>
              <a:ext cx="1939500" cy="1355100"/>
            </a:xfrm>
            <a:prstGeom prst="flowChartAlternateProcess">
              <a:avLst/>
            </a:prstGeom>
            <a:solidFill>
              <a:schemeClr val="dk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1397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t/>
              </a:r>
              <a:endPara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397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en-US" sz="2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 </a:t>
              </a:r>
              <a:r>
                <a:rPr b="0" i="0" lang="en-US" sz="3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397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Arial"/>
                <a:buNone/>
              </a:pPr>
              <a:r>
                <a:t/>
              </a:r>
              <a:endPara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67" name="Google Shape;67;g136a163e386_0_44"/>
            <p:cNvPicPr preferRelativeResize="0"/>
            <p:nvPr/>
          </p:nvPicPr>
          <p:blipFill rotWithShape="1">
            <a:blip r:embed="rId5">
              <a:alphaModFix/>
            </a:blip>
            <a:srcRect b="50000" l="44876" r="0" t="11851"/>
            <a:stretch/>
          </p:blipFill>
          <p:spPr>
            <a:xfrm>
              <a:off x="6478525" y="1244050"/>
              <a:ext cx="1539652" cy="12675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8" name="Google Shape;68;g136a163e386_0_44"/>
            <p:cNvSpPr txBox="1"/>
            <p:nvPr/>
          </p:nvSpPr>
          <p:spPr>
            <a:xfrm>
              <a:off x="6269250" y="2692025"/>
              <a:ext cx="1939500" cy="461700"/>
            </a:xfrm>
            <a:prstGeom prst="rect">
              <a:avLst/>
            </a:prstGeom>
            <a:noFill/>
            <a:ln cap="flat" cmpd="sng" w="9525">
              <a:solidFill>
                <a:srgbClr val="009FE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rPr b="1" i="0" lang="en-US" sz="17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      </a:t>
              </a:r>
              <a:r>
                <a:rPr b="1" i="0" lang="en-US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Headphones</a:t>
              </a:r>
              <a:r>
                <a:rPr b="1" i="0" lang="en-US" sz="17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b="1" i="0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9" name="Google Shape;69;g136a163e386_0_44"/>
          <p:cNvSpPr/>
          <p:nvPr/>
        </p:nvSpPr>
        <p:spPr>
          <a:xfrm>
            <a:off x="2627084" y="1195645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g136a163e386_0_44"/>
          <p:cNvSpPr txBox="1"/>
          <p:nvPr/>
        </p:nvSpPr>
        <p:spPr>
          <a:xfrm>
            <a:off x="2451501" y="2671006"/>
            <a:ext cx="2263210" cy="477023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Suitable environment</a:t>
            </a:r>
            <a:r>
              <a:rPr b="1" i="0" lang="en-US" sz="1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US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1" name="Google Shape;71;g136a163e386_0_44"/>
          <p:cNvPicPr preferRelativeResize="0"/>
          <p:nvPr/>
        </p:nvPicPr>
        <p:blipFill rotWithShape="1">
          <a:blip r:embed="rId6">
            <a:alphaModFix/>
          </a:blip>
          <a:srcRect b="34545" l="42899" r="32200" t="52214"/>
          <a:stretch/>
        </p:blipFill>
        <p:spPr>
          <a:xfrm>
            <a:off x="2757774" y="1324089"/>
            <a:ext cx="1657739" cy="1065214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g136a163e386_0_44"/>
          <p:cNvSpPr/>
          <p:nvPr/>
        </p:nvSpPr>
        <p:spPr>
          <a:xfrm>
            <a:off x="223793" y="1168928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g136a163e386_0_44"/>
          <p:cNvSpPr txBox="1"/>
          <p:nvPr/>
        </p:nvSpPr>
        <p:spPr>
          <a:xfrm>
            <a:off x="61938" y="2660800"/>
            <a:ext cx="2263210" cy="477023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“Barbara’s story”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4" name="Google Shape;74;g136a163e386_0_44"/>
          <p:cNvPicPr preferRelativeResize="0"/>
          <p:nvPr/>
        </p:nvPicPr>
        <p:blipFill rotWithShape="1">
          <a:blip r:embed="rId7">
            <a:alphaModFix/>
          </a:blip>
          <a:srcRect b="59715" l="37791" r="52907" t="24046"/>
          <a:stretch/>
        </p:blipFill>
        <p:spPr>
          <a:xfrm>
            <a:off x="353012" y="1324089"/>
            <a:ext cx="1681062" cy="10652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g13cfdebd39d_0_24"/>
          <p:cNvPicPr preferRelativeResize="0"/>
          <p:nvPr/>
        </p:nvPicPr>
        <p:blipFill rotWithShape="1">
          <a:blip r:embed="rId3">
            <a:alphaModFix/>
          </a:blip>
          <a:srcRect b="47583" l="13955" r="40151" t="28129"/>
          <a:stretch/>
        </p:blipFill>
        <p:spPr>
          <a:xfrm>
            <a:off x="486156" y="1109054"/>
            <a:ext cx="3752851" cy="280915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g13cfdebd39d_0_24"/>
          <p:cNvSpPr txBox="1"/>
          <p:nvPr>
            <p:ph type="title"/>
          </p:nvPr>
        </p:nvSpPr>
        <p:spPr>
          <a:xfrm>
            <a:off x="1691555" y="342754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Group reflection  </a:t>
            </a:r>
            <a:endParaRPr/>
          </a:p>
        </p:txBody>
      </p:sp>
      <p:sp>
        <p:nvSpPr>
          <p:cNvPr id="81" name="Google Shape;81;g13cfdebd39d_0_24"/>
          <p:cNvSpPr txBox="1"/>
          <p:nvPr>
            <p:ph idx="1" type="body"/>
          </p:nvPr>
        </p:nvSpPr>
        <p:spPr>
          <a:xfrm>
            <a:off x="3844599" y="1394460"/>
            <a:ext cx="5181600" cy="29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How did you experience the situation? </a:t>
            </a:r>
            <a:endParaRPr sz="2400"/>
          </a:p>
          <a:p>
            <a:pPr indent="0" lvl="0" marL="45720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What can you take away from this scenario to your everyday work life?</a:t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9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2021-06-24T12:38:40Z</dcterms:created>
  <dc:creator>Saidea</dc:creator>
</cp:coreProperties>
</file>