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http://customooxmlschemas.google.com/">
      <go:slidesCustomData xmlns:go="http://customooxmlschemas.google.com/" r:id="rId13" roundtripDataSignature="AMtx7mhEDHEMwmQxEcX/bum1vfVW4Id/Q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customschemas.google.com/relationships/presentationmetadata" Target="meta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 name="Google Shape;3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g136a163e386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g136a163e386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136a163e386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g136a163e386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136a163e386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g136a163e386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3cfdebd39d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g13cfdebd39d_0_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3cfdebd39d_0_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g13cfdebd39d_0_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6" name="Google Shape;8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8"/>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rgbClr val="009FE3"/>
              </a:buClr>
              <a:buSzPts val="4000"/>
              <a:buFont typeface="Calibri"/>
              <a:buNone/>
              <a:defRPr b="1" sz="4000">
                <a:solidFill>
                  <a:srgbClr val="009FE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8"/>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lvl1pPr lvl="0" algn="r">
              <a:lnSpc>
                <a:spcPct val="100000"/>
              </a:lnSpc>
              <a:spcBef>
                <a:spcPts val="400"/>
              </a:spcBef>
              <a:spcAft>
                <a:spcPts val="0"/>
              </a:spcAft>
              <a:buClr>
                <a:srgbClr val="312783"/>
              </a:buClr>
              <a:buSzPts val="2000"/>
              <a:buNone/>
              <a:defRPr sz="2000">
                <a:solidFill>
                  <a:srgbClr val="312783"/>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10"/>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0"/>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17" name="Google Shape;17;p10"/>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13"/>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1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23" name="Google Shape;23;p12"/>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9"/>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lt1"/>
              </a:buClr>
              <a:buSzPts val="4000"/>
              <a:buFont typeface="Calibri"/>
              <a:buNone/>
              <a:defRPr b="1" sz="40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9"/>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27" name="Google Shape;27;p9"/>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testazione sezione">
  <p:cSld name="1_Intestazione sezion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11"/>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rgbClr val="312783"/>
              </a:buClr>
              <a:buSzPts val="4000"/>
              <a:buFont typeface="Calibri"/>
              <a:buNone/>
              <a:defRPr b="1" sz="4000" cap="none">
                <a:solidFill>
                  <a:srgbClr val="31278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31" name="Google Shape;31;p11"/>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13.png"/><Relationship Id="rId5" Type="http://schemas.openxmlformats.org/officeDocument/2006/relationships/image" Target="../media/image5.png"/><Relationship Id="rId6"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1"/>
          <p:cNvSpPr txBox="1"/>
          <p:nvPr>
            <p:ph type="ctrTitle"/>
          </p:nvPr>
        </p:nvSpPr>
        <p:spPr>
          <a:xfrm>
            <a:off x="2878475" y="1635650"/>
            <a:ext cx="5867100" cy="1030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9FE3"/>
              </a:buClr>
              <a:buSzPts val="4000"/>
              <a:buFont typeface="Calibri"/>
              <a:buNone/>
            </a:pPr>
            <a:r>
              <a:rPr lang="en-US" sz="3800"/>
              <a:t>Dementia Simulation Toolkit</a:t>
            </a:r>
            <a:r>
              <a:rPr lang="en-US"/>
              <a:t> </a:t>
            </a:r>
            <a:endParaRPr/>
          </a:p>
        </p:txBody>
      </p:sp>
      <p:sp>
        <p:nvSpPr>
          <p:cNvPr id="37" name="Google Shape;37;p1"/>
          <p:cNvSpPr txBox="1"/>
          <p:nvPr>
            <p:ph idx="1" type="subTitle"/>
          </p:nvPr>
        </p:nvSpPr>
        <p:spPr>
          <a:xfrm>
            <a:off x="2123728" y="2666157"/>
            <a:ext cx="6400800" cy="504000"/>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Clr>
                <a:srgbClr val="312783"/>
              </a:buClr>
              <a:buSzPts val="2000"/>
              <a:buNone/>
            </a:pPr>
            <a:r>
              <a:rPr lang="en-US" sz="2500"/>
              <a:t>Scenario: Finding Your Things </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g136a163e386_0_25"/>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Misplacing Items </a:t>
            </a:r>
            <a:endParaRPr/>
          </a:p>
        </p:txBody>
      </p:sp>
      <p:sp>
        <p:nvSpPr>
          <p:cNvPr id="43" name="Google Shape;43;g136a163e386_0_25"/>
          <p:cNvSpPr txBox="1"/>
          <p:nvPr>
            <p:ph idx="1" type="body"/>
          </p:nvPr>
        </p:nvSpPr>
        <p:spPr>
          <a:xfrm>
            <a:off x="838200" y="2052900"/>
            <a:ext cx="5181600" cy="22098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360"/>
              </a:spcBef>
              <a:spcAft>
                <a:spcPts val="0"/>
              </a:spcAft>
              <a:buSzPts val="1800"/>
              <a:buNone/>
            </a:pPr>
            <a:r>
              <a:rPr lang="en-US" sz="2174"/>
              <a:t>People with dementia often misplace items, leave items in unusual places or find it difficult to recall where they have put an item for safekeeping due to memory loss and disorientation. </a:t>
            </a:r>
            <a:endParaRPr sz="2174"/>
          </a:p>
          <a:p>
            <a:pPr indent="0" lvl="0" marL="0" rtl="0" algn="l">
              <a:lnSpc>
                <a:spcPct val="100000"/>
              </a:lnSpc>
              <a:spcBef>
                <a:spcPts val="360"/>
              </a:spcBef>
              <a:spcAft>
                <a:spcPts val="0"/>
              </a:spcAft>
              <a:buSzPts val="1800"/>
              <a:buNone/>
            </a:pPr>
            <a:r>
              <a:t/>
            </a:r>
            <a:endParaRPr sz="1900"/>
          </a:p>
          <a:p>
            <a:pPr indent="0" lvl="0" marL="0" rtl="0" algn="l">
              <a:lnSpc>
                <a:spcPct val="100000"/>
              </a:lnSpc>
              <a:spcBef>
                <a:spcPts val="360"/>
              </a:spcBef>
              <a:spcAft>
                <a:spcPts val="0"/>
              </a:spcAft>
              <a:buSzPts val="1800"/>
              <a:buNone/>
            </a:pPr>
            <a:r>
              <a:t/>
            </a:r>
            <a:endParaRPr sz="1900"/>
          </a:p>
        </p:txBody>
      </p:sp>
      <p:pic>
        <p:nvPicPr>
          <p:cNvPr id="44" name="Google Shape;44;g136a163e386_0_25"/>
          <p:cNvPicPr preferRelativeResize="0"/>
          <p:nvPr/>
        </p:nvPicPr>
        <p:blipFill rotWithShape="1">
          <a:blip r:embed="rId3">
            <a:alphaModFix/>
          </a:blip>
          <a:srcRect b="6225" l="29565" r="21187" t="60669"/>
          <a:stretch/>
        </p:blipFill>
        <p:spPr>
          <a:xfrm>
            <a:off x="6019800" y="1535850"/>
            <a:ext cx="2419350" cy="2300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136a163e386_0_37"/>
          <p:cNvSpPr txBox="1"/>
          <p:nvPr>
            <p:ph idx="1" type="body"/>
          </p:nvPr>
        </p:nvSpPr>
        <p:spPr>
          <a:xfrm>
            <a:off x="611685" y="1200151"/>
            <a:ext cx="8075100" cy="3394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1800"/>
              <a:buNone/>
            </a:pPr>
            <a:r>
              <a:rPr lang="en-US" sz="2100"/>
              <a:t>Changes to perception (e.g., processing audio and visual stimuli), vision and hearing can also impact people with dementia during their search for items.</a:t>
            </a:r>
            <a:endParaRPr sz="2100"/>
          </a:p>
        </p:txBody>
      </p:sp>
      <p:pic>
        <p:nvPicPr>
          <p:cNvPr id="50" name="Google Shape;50;g136a163e386_0_37"/>
          <p:cNvPicPr preferRelativeResize="0"/>
          <p:nvPr/>
        </p:nvPicPr>
        <p:blipFill rotWithShape="1">
          <a:blip r:embed="rId3">
            <a:alphaModFix/>
          </a:blip>
          <a:srcRect b="12592" l="49998" r="16997" t="62961"/>
          <a:stretch/>
        </p:blipFill>
        <p:spPr>
          <a:xfrm>
            <a:off x="6115050" y="2754875"/>
            <a:ext cx="1445875" cy="1514725"/>
          </a:xfrm>
          <a:prstGeom prst="rect">
            <a:avLst/>
          </a:prstGeom>
          <a:noFill/>
          <a:ln>
            <a:noFill/>
          </a:ln>
        </p:spPr>
      </p:pic>
      <p:pic>
        <p:nvPicPr>
          <p:cNvPr id="51" name="Google Shape;51;g136a163e386_0_37"/>
          <p:cNvPicPr preferRelativeResize="0"/>
          <p:nvPr/>
        </p:nvPicPr>
        <p:blipFill rotWithShape="1">
          <a:blip r:embed="rId3">
            <a:alphaModFix/>
          </a:blip>
          <a:srcRect b="35555" l="45810" r="21185" t="37777"/>
          <a:stretch/>
        </p:blipFill>
        <p:spPr>
          <a:xfrm>
            <a:off x="3926287" y="2617175"/>
            <a:ext cx="1445875" cy="1652430"/>
          </a:xfrm>
          <a:prstGeom prst="rect">
            <a:avLst/>
          </a:prstGeom>
          <a:noFill/>
          <a:ln>
            <a:noFill/>
          </a:ln>
        </p:spPr>
      </p:pic>
      <p:pic>
        <p:nvPicPr>
          <p:cNvPr id="52" name="Google Shape;52;g136a163e386_0_37"/>
          <p:cNvPicPr preferRelativeResize="0"/>
          <p:nvPr/>
        </p:nvPicPr>
        <p:blipFill rotWithShape="1">
          <a:blip r:embed="rId3">
            <a:alphaModFix/>
          </a:blip>
          <a:srcRect b="37405" l="6517" r="53668" t="43333"/>
          <a:stretch/>
        </p:blipFill>
        <p:spPr>
          <a:xfrm>
            <a:off x="1237800" y="2681400"/>
            <a:ext cx="2227375" cy="1524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g136a163e386_0_44"/>
          <p:cNvSpPr txBox="1"/>
          <p:nvPr>
            <p:ph type="title"/>
          </p:nvPr>
        </p:nvSpPr>
        <p:spPr>
          <a:xfrm>
            <a:off x="1691680" y="205979"/>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US"/>
              <a:t>Simulation Activity: Finding Your Things</a:t>
            </a:r>
            <a:endParaRPr/>
          </a:p>
        </p:txBody>
      </p:sp>
      <p:sp>
        <p:nvSpPr>
          <p:cNvPr id="58" name="Google Shape;58;g136a163e386_0_44"/>
          <p:cNvSpPr txBox="1"/>
          <p:nvPr>
            <p:ph idx="1" type="body"/>
          </p:nvPr>
        </p:nvSpPr>
        <p:spPr>
          <a:xfrm>
            <a:off x="611560" y="1200151"/>
            <a:ext cx="8075100" cy="3394500"/>
          </a:xfrm>
          <a:prstGeom prst="rect">
            <a:avLst/>
          </a:prstGeom>
          <a:noFill/>
          <a:ln>
            <a:noFill/>
          </a:ln>
        </p:spPr>
        <p:txBody>
          <a:bodyPr anchorCtr="0" anchor="t" bIns="45700" lIns="91425" spcFirstLastPara="1" rIns="91425" wrap="square" tIns="45700">
            <a:normAutofit/>
          </a:bodyPr>
          <a:lstStyle/>
          <a:p>
            <a:pPr indent="-139700" lvl="0" marL="342900" rtl="0" algn="l">
              <a:lnSpc>
                <a:spcPct val="100000"/>
              </a:lnSpc>
              <a:spcBef>
                <a:spcPts val="0"/>
              </a:spcBef>
              <a:spcAft>
                <a:spcPts val="0"/>
              </a:spcAft>
              <a:buSzPts val="1800"/>
              <a:buNone/>
            </a:pPr>
            <a:r>
              <a:t/>
            </a:r>
            <a:endParaRPr>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139700" lvl="0" marL="342900" rtl="0" algn="l">
              <a:lnSpc>
                <a:spcPct val="100000"/>
              </a:lnSpc>
              <a:spcBef>
                <a:spcPts val="0"/>
              </a:spcBef>
              <a:spcAft>
                <a:spcPts val="0"/>
              </a:spcAft>
              <a:buSzPts val="1800"/>
              <a:buNone/>
            </a:pPr>
            <a:r>
              <a:rPr lang="en-US" sz="2400">
                <a:solidFill>
                  <a:schemeClr val="lt1"/>
                </a:solidFill>
              </a:rPr>
              <a:t>  </a:t>
            </a:r>
            <a:r>
              <a:rPr lang="en-US">
                <a:solidFill>
                  <a:schemeClr val="lt1"/>
                </a:solidFill>
              </a:rPr>
              <a:t> </a:t>
            </a:r>
            <a:endParaRPr>
              <a:solidFill>
                <a:schemeClr val="lt1"/>
              </a:solidFill>
            </a:endParaRPr>
          </a:p>
          <a:p>
            <a:pPr indent="-139700" lvl="0" marL="342900" rtl="0" algn="l">
              <a:lnSpc>
                <a:spcPct val="100000"/>
              </a:lnSpc>
              <a:spcBef>
                <a:spcPts val="0"/>
              </a:spcBef>
              <a:spcAft>
                <a:spcPts val="0"/>
              </a:spcAft>
              <a:buClr>
                <a:schemeClr val="dk1"/>
              </a:buClr>
              <a:buSzPts val="3200"/>
              <a:buFont typeface="Arial"/>
              <a:buNone/>
            </a:pPr>
            <a:r>
              <a:t/>
            </a:r>
            <a:endParaRPr>
              <a:solidFill>
                <a:schemeClr val="lt1"/>
              </a:solidFill>
            </a:endParaRPr>
          </a:p>
          <a:p>
            <a:pPr indent="0" lvl="0" marL="0" rtl="0" algn="l">
              <a:lnSpc>
                <a:spcPct val="100000"/>
              </a:lnSpc>
              <a:spcBef>
                <a:spcPts val="360"/>
              </a:spcBef>
              <a:spcAft>
                <a:spcPts val="0"/>
              </a:spcAft>
              <a:buSzPts val="1800"/>
              <a:buNone/>
            </a:pPr>
            <a:r>
              <a:t/>
            </a:r>
            <a:endParaRPr/>
          </a:p>
        </p:txBody>
      </p:sp>
      <p:sp>
        <p:nvSpPr>
          <p:cNvPr id="59" name="Google Shape;59;g136a163e386_0_44"/>
          <p:cNvSpPr/>
          <p:nvPr/>
        </p:nvSpPr>
        <p:spPr>
          <a:xfrm>
            <a:off x="3602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0" name="Google Shape;60;g136a163e386_0_44"/>
          <p:cNvSpPr/>
          <p:nvPr/>
        </p:nvSpPr>
        <p:spPr>
          <a:xfrm>
            <a:off x="935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1" name="Google Shape;61;g136a163e386_0_44"/>
          <p:cNvSpPr/>
          <p:nvPr/>
        </p:nvSpPr>
        <p:spPr>
          <a:xfrm>
            <a:off x="6269250" y="120013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2" name="Google Shape;62;g136a163e386_0_44"/>
          <p:cNvSpPr/>
          <p:nvPr/>
        </p:nvSpPr>
        <p:spPr>
          <a:xfrm>
            <a:off x="3679350" y="3396813"/>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rPr b="0" i="0" lang="en-US" sz="3200" u="none" cap="none" strike="noStrike">
                <a:solidFill>
                  <a:schemeClr val="lt1"/>
                </a:solidFill>
                <a:latin typeface="Calibri"/>
                <a:ea typeface="Calibri"/>
                <a:cs typeface="Calibri"/>
                <a:sym typeface="Calibri"/>
              </a:rPr>
              <a:t>15 mins</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pic>
        <p:nvPicPr>
          <p:cNvPr id="63" name="Google Shape;63;g136a163e386_0_44"/>
          <p:cNvPicPr preferRelativeResize="0"/>
          <p:nvPr/>
        </p:nvPicPr>
        <p:blipFill rotWithShape="1">
          <a:blip r:embed="rId3">
            <a:alphaModFix/>
          </a:blip>
          <a:srcRect b="16664" l="31142" r="7001" t="44446"/>
          <a:stretch/>
        </p:blipFill>
        <p:spPr>
          <a:xfrm>
            <a:off x="1135175" y="1279175"/>
            <a:ext cx="1539652" cy="1197025"/>
          </a:xfrm>
          <a:prstGeom prst="rect">
            <a:avLst/>
          </a:prstGeom>
          <a:noFill/>
          <a:ln>
            <a:noFill/>
          </a:ln>
        </p:spPr>
      </p:pic>
      <p:pic>
        <p:nvPicPr>
          <p:cNvPr id="64" name="Google Shape;64;g136a163e386_0_44"/>
          <p:cNvPicPr preferRelativeResize="0"/>
          <p:nvPr/>
        </p:nvPicPr>
        <p:blipFill rotWithShape="1">
          <a:blip r:embed="rId4">
            <a:alphaModFix/>
          </a:blip>
          <a:srcRect b="26295" l="5972" r="13846" t="42241"/>
          <a:stretch/>
        </p:blipFill>
        <p:spPr>
          <a:xfrm>
            <a:off x="3802175" y="1279175"/>
            <a:ext cx="1539652" cy="1197025"/>
          </a:xfrm>
          <a:prstGeom prst="rect">
            <a:avLst/>
          </a:prstGeom>
          <a:noFill/>
          <a:ln cap="flat" cmpd="sng" w="9525">
            <a:solidFill>
              <a:srgbClr val="312783"/>
            </a:solidFill>
            <a:prstDash val="solid"/>
            <a:round/>
            <a:headEnd len="sm" w="sm" type="none"/>
            <a:tailEnd len="sm" w="sm" type="none"/>
          </a:ln>
        </p:spPr>
      </p:pic>
      <p:pic>
        <p:nvPicPr>
          <p:cNvPr id="65" name="Google Shape;65;g136a163e386_0_44"/>
          <p:cNvPicPr preferRelativeResize="0"/>
          <p:nvPr/>
        </p:nvPicPr>
        <p:blipFill rotWithShape="1">
          <a:blip r:embed="rId5">
            <a:alphaModFix/>
          </a:blip>
          <a:srcRect b="50000" l="44876" r="0" t="11851"/>
          <a:stretch/>
        </p:blipFill>
        <p:spPr>
          <a:xfrm>
            <a:off x="6478525" y="1244050"/>
            <a:ext cx="1539652" cy="1267550"/>
          </a:xfrm>
          <a:prstGeom prst="rect">
            <a:avLst/>
          </a:prstGeom>
          <a:noFill/>
          <a:ln>
            <a:noFill/>
          </a:ln>
        </p:spPr>
      </p:pic>
      <p:pic>
        <p:nvPicPr>
          <p:cNvPr id="66" name="Google Shape;66;g136a163e386_0_44"/>
          <p:cNvPicPr preferRelativeResize="0"/>
          <p:nvPr/>
        </p:nvPicPr>
        <p:blipFill rotWithShape="1">
          <a:blip r:embed="rId6">
            <a:alphaModFix/>
          </a:blip>
          <a:srcRect b="0" l="0" r="0" t="0"/>
          <a:stretch/>
        </p:blipFill>
        <p:spPr>
          <a:xfrm>
            <a:off x="4288650" y="3472975"/>
            <a:ext cx="720900" cy="720900"/>
          </a:xfrm>
          <a:prstGeom prst="rect">
            <a:avLst/>
          </a:prstGeom>
          <a:noFill/>
          <a:ln>
            <a:noFill/>
          </a:ln>
        </p:spPr>
      </p:pic>
      <p:sp>
        <p:nvSpPr>
          <p:cNvPr id="67" name="Google Shape;67;g136a163e386_0_44"/>
          <p:cNvSpPr txBox="1"/>
          <p:nvPr/>
        </p:nvSpPr>
        <p:spPr>
          <a:xfrm>
            <a:off x="935250" y="2692025"/>
            <a:ext cx="1939500" cy="4770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Briefcase</a:t>
            </a:r>
            <a:r>
              <a:rPr b="1" i="0" lang="en-US" sz="1900" u="none" cap="none" strike="noStrike">
                <a:solidFill>
                  <a:srgbClr val="000000"/>
                </a:solidFill>
                <a:latin typeface="Calibri"/>
                <a:ea typeface="Calibri"/>
                <a:cs typeface="Calibri"/>
                <a:sym typeface="Calibri"/>
              </a:rPr>
              <a:t> </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
        <p:nvSpPr>
          <p:cNvPr id="68" name="Google Shape;68;g136a163e386_0_44"/>
          <p:cNvSpPr txBox="1"/>
          <p:nvPr/>
        </p:nvSpPr>
        <p:spPr>
          <a:xfrm>
            <a:off x="3612150" y="2666550"/>
            <a:ext cx="2073900" cy="4617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Simulation Glasses</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
        <p:nvSpPr>
          <p:cNvPr id="69" name="Google Shape;69;g136a163e386_0_44"/>
          <p:cNvSpPr txBox="1"/>
          <p:nvPr/>
        </p:nvSpPr>
        <p:spPr>
          <a:xfrm>
            <a:off x="6269250" y="2692025"/>
            <a:ext cx="1939500" cy="4617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Calibri"/>
                <a:ea typeface="Calibri"/>
                <a:cs typeface="Calibri"/>
                <a:sym typeface="Calibri"/>
              </a:rPr>
              <a:t>       </a:t>
            </a:r>
            <a:r>
              <a:rPr b="1" i="0" lang="en-US" sz="1800" u="none" cap="none" strike="noStrike">
                <a:solidFill>
                  <a:srgbClr val="000000"/>
                </a:solidFill>
                <a:latin typeface="Calibri"/>
                <a:ea typeface="Calibri"/>
                <a:cs typeface="Calibri"/>
                <a:sym typeface="Calibri"/>
              </a:rPr>
              <a:t>Headphones</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g13cfdebd39d_0_24"/>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Group reflection  </a:t>
            </a:r>
            <a:endParaRPr/>
          </a:p>
        </p:txBody>
      </p:sp>
      <p:sp>
        <p:nvSpPr>
          <p:cNvPr id="75" name="Google Shape;75;g13cfdebd39d_0_24"/>
          <p:cNvSpPr txBox="1"/>
          <p:nvPr>
            <p:ph idx="1" type="body"/>
          </p:nvPr>
        </p:nvSpPr>
        <p:spPr>
          <a:xfrm>
            <a:off x="1981200" y="3771900"/>
            <a:ext cx="5181600" cy="29001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1800"/>
              <a:buNone/>
            </a:pPr>
            <a:r>
              <a:rPr lang="en-US" sz="3074"/>
              <a:t>How was your self- experience of dementia?</a:t>
            </a:r>
            <a:endParaRPr sz="3074"/>
          </a:p>
          <a:p>
            <a:pPr indent="0" lvl="0" marL="0" rtl="0" algn="l">
              <a:lnSpc>
                <a:spcPct val="100000"/>
              </a:lnSpc>
              <a:spcBef>
                <a:spcPts val="360"/>
              </a:spcBef>
              <a:spcAft>
                <a:spcPts val="0"/>
              </a:spcAft>
              <a:buSzPts val="1800"/>
              <a:buNone/>
            </a:pPr>
            <a:r>
              <a:t/>
            </a:r>
            <a:endParaRPr sz="1900"/>
          </a:p>
          <a:p>
            <a:pPr indent="0" lvl="0" marL="0" rtl="0" algn="l">
              <a:lnSpc>
                <a:spcPct val="100000"/>
              </a:lnSpc>
              <a:spcBef>
                <a:spcPts val="360"/>
              </a:spcBef>
              <a:spcAft>
                <a:spcPts val="0"/>
              </a:spcAft>
              <a:buSzPts val="1800"/>
              <a:buNone/>
            </a:pPr>
            <a:r>
              <a:t/>
            </a:r>
            <a:endParaRPr sz="1900"/>
          </a:p>
        </p:txBody>
      </p:sp>
      <p:pic>
        <p:nvPicPr>
          <p:cNvPr id="76" name="Google Shape;76;g13cfdebd39d_0_24"/>
          <p:cNvPicPr preferRelativeResize="0"/>
          <p:nvPr/>
        </p:nvPicPr>
        <p:blipFill rotWithShape="1">
          <a:blip r:embed="rId3">
            <a:alphaModFix/>
          </a:blip>
          <a:srcRect b="47583" l="13955" r="40151" t="28129"/>
          <a:stretch/>
        </p:blipFill>
        <p:spPr>
          <a:xfrm>
            <a:off x="2552700" y="962750"/>
            <a:ext cx="3752851" cy="2809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13cfdebd39d_0_31"/>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Group reflection  </a:t>
            </a:r>
            <a:endParaRPr/>
          </a:p>
        </p:txBody>
      </p:sp>
      <p:sp>
        <p:nvSpPr>
          <p:cNvPr id="82" name="Google Shape;82;g13cfdebd39d_0_31"/>
          <p:cNvSpPr txBox="1"/>
          <p:nvPr>
            <p:ph idx="1" type="body"/>
          </p:nvPr>
        </p:nvSpPr>
        <p:spPr>
          <a:xfrm>
            <a:off x="590550" y="1638300"/>
            <a:ext cx="4779300" cy="29001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1800"/>
              <a:buNone/>
            </a:pPr>
            <a:r>
              <a:rPr lang="en-US" sz="2674"/>
              <a:t>How would you approach a situation where a person with dementia is searching for an object they have misplaced?</a:t>
            </a:r>
            <a:endParaRPr sz="2674"/>
          </a:p>
          <a:p>
            <a:pPr indent="0" lvl="0" marL="0" rtl="0" algn="l">
              <a:lnSpc>
                <a:spcPct val="100000"/>
              </a:lnSpc>
              <a:spcBef>
                <a:spcPts val="360"/>
              </a:spcBef>
              <a:spcAft>
                <a:spcPts val="0"/>
              </a:spcAft>
              <a:buSzPts val="1800"/>
              <a:buNone/>
            </a:pPr>
            <a:r>
              <a:t/>
            </a:r>
            <a:endParaRPr sz="1900"/>
          </a:p>
          <a:p>
            <a:pPr indent="0" lvl="0" marL="0" rtl="0" algn="l">
              <a:lnSpc>
                <a:spcPct val="100000"/>
              </a:lnSpc>
              <a:spcBef>
                <a:spcPts val="360"/>
              </a:spcBef>
              <a:spcAft>
                <a:spcPts val="0"/>
              </a:spcAft>
              <a:buSzPts val="1800"/>
              <a:buNone/>
            </a:pPr>
            <a:r>
              <a:t/>
            </a:r>
            <a:endParaRPr sz="1900"/>
          </a:p>
        </p:txBody>
      </p:sp>
      <p:pic>
        <p:nvPicPr>
          <p:cNvPr id="83" name="Google Shape;83;g13cfdebd39d_0_31"/>
          <p:cNvPicPr preferRelativeResize="0"/>
          <p:nvPr/>
        </p:nvPicPr>
        <p:blipFill rotWithShape="1">
          <a:blip r:embed="rId3">
            <a:alphaModFix/>
          </a:blip>
          <a:srcRect b="41479" l="11230" r="31666" t="31484"/>
          <a:stretch/>
        </p:blipFill>
        <p:spPr>
          <a:xfrm>
            <a:off x="5750850" y="1588650"/>
            <a:ext cx="2935789" cy="1966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6"/>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3600"/>
              <a:buFont typeface="Calibri"/>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2021-06-24T12:38:40Z</dcterms:created>
  <dc:creator>Saidea</dc:creator>
</cp:coreProperties>
</file>