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4" roundtripDataSignature="AMtx7mjgqjHSvejxGagv8o9GvK4Qzpyrc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4" name="Google Shape;34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136a163e386_0_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" name="Google Shape;40;g136a163e386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36a163e386_0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" name="Google Shape;47;g136a163e386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36a163e386_0_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" name="Google Shape;53;g136a163e386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443034024b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" name="Google Shape;72;g1443034024b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3cfdebd39d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" name="Google Shape;79;g13cfdebd39d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3cfdebd39d_0_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g13cfdebd39d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/>
          <p:nvPr>
            <p:ph type="ctrTitle"/>
          </p:nvPr>
        </p:nvSpPr>
        <p:spPr>
          <a:xfrm>
            <a:off x="2843808" y="1635646"/>
            <a:ext cx="5684168" cy="10305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  <a:defRPr b="1" sz="4000">
                <a:solidFill>
                  <a:srgbClr val="009FE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8"/>
          <p:cNvSpPr txBox="1"/>
          <p:nvPr>
            <p:ph idx="1" type="subTitle"/>
          </p:nvPr>
        </p:nvSpPr>
        <p:spPr>
          <a:xfrm>
            <a:off x="2123728" y="2859782"/>
            <a:ext cx="6400800" cy="504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2783"/>
              </a:buClr>
              <a:buSzPts val="2000"/>
              <a:buNone/>
              <a:defRPr sz="2000">
                <a:solidFill>
                  <a:srgbClr val="312783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0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7" name="Google Shape;1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yout personalizzato">
  <p:cSld name="Layout personalizza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3"/>
          <p:cNvSpPr txBox="1"/>
          <p:nvPr>
            <p:ph type="title"/>
          </p:nvPr>
        </p:nvSpPr>
        <p:spPr>
          <a:xfrm>
            <a:off x="539552" y="2139702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olo e contenuto">
  <p:cSld name="2_Titolo e contenu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/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1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2"/>
          <p:cNvSpPr txBox="1"/>
          <p:nvPr>
            <p:ph idx="1" type="body"/>
          </p:nvPr>
        </p:nvSpPr>
        <p:spPr>
          <a:xfrm>
            <a:off x="611560" y="1200151"/>
            <a:ext cx="8075239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3" name="Google Shape;2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  <a:defRPr b="1" sz="4000" cap="non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27" name="Google Shape;2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Intestazione sezione">
  <p:cSld name="1_Intestazione sezion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 txBox="1"/>
          <p:nvPr>
            <p:ph type="title"/>
          </p:nvPr>
        </p:nvSpPr>
        <p:spPr>
          <a:xfrm>
            <a:off x="683568" y="3651870"/>
            <a:ext cx="7772400" cy="1224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4000"/>
              <a:buFont typeface="Calibri"/>
              <a:buNone/>
              <a:defRPr b="1" sz="4000" cap="none">
                <a:solidFill>
                  <a:srgbClr val="31278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1"/>
          <p:cNvSpPr txBox="1"/>
          <p:nvPr>
            <p:ph idx="1" type="body"/>
          </p:nvPr>
        </p:nvSpPr>
        <p:spPr>
          <a:xfrm>
            <a:off x="683568" y="3219822"/>
            <a:ext cx="7772400" cy="405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31" name="Google Shape;3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1" y="195486"/>
            <a:ext cx="802530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Relationship Id="rId4" Type="http://schemas.openxmlformats.org/officeDocument/2006/relationships/image" Target="../media/image6.png"/><Relationship Id="rId9" Type="http://schemas.openxmlformats.org/officeDocument/2006/relationships/image" Target="../media/image12.png"/><Relationship Id="rId5" Type="http://schemas.openxmlformats.org/officeDocument/2006/relationships/image" Target="../media/image7.png"/><Relationship Id="rId6" Type="http://schemas.openxmlformats.org/officeDocument/2006/relationships/image" Target="../media/image15.png"/><Relationship Id="rId7" Type="http://schemas.openxmlformats.org/officeDocument/2006/relationships/image" Target="../media/image2.png"/><Relationship Id="rId8" Type="http://schemas.openxmlformats.org/officeDocument/2006/relationships/image" Target="../media/image1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"/>
          <p:cNvSpPr txBox="1"/>
          <p:nvPr>
            <p:ph type="ctrTitle"/>
          </p:nvPr>
        </p:nvSpPr>
        <p:spPr>
          <a:xfrm>
            <a:off x="2878475" y="1635650"/>
            <a:ext cx="5867100" cy="103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FE3"/>
              </a:buClr>
              <a:buSzPts val="4000"/>
              <a:buFont typeface="Calibri"/>
              <a:buNone/>
            </a:pPr>
            <a:r>
              <a:rPr lang="en-US" sz="3800"/>
              <a:t>Dementia Simulation Toolkit</a:t>
            </a:r>
            <a:r>
              <a:rPr lang="en-US"/>
              <a:t> </a:t>
            </a:r>
            <a:endParaRPr/>
          </a:p>
        </p:txBody>
      </p:sp>
      <p:sp>
        <p:nvSpPr>
          <p:cNvPr id="37" name="Google Shape;37;p1"/>
          <p:cNvSpPr txBox="1"/>
          <p:nvPr>
            <p:ph idx="1" type="subTitle"/>
          </p:nvPr>
        </p:nvSpPr>
        <p:spPr>
          <a:xfrm>
            <a:off x="2123728" y="2666157"/>
            <a:ext cx="6400800" cy="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2783"/>
              </a:buClr>
              <a:buSzPts val="2000"/>
              <a:buNone/>
            </a:pPr>
            <a:r>
              <a:rPr lang="en-US" sz="2500"/>
              <a:t>Scenario: Cognitive Assessment</a:t>
            </a:r>
            <a:endParaRPr sz="2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36a163e386_0_25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Cognitive Assessment</a:t>
            </a:r>
            <a:endParaRPr/>
          </a:p>
        </p:txBody>
      </p:sp>
      <p:sp>
        <p:nvSpPr>
          <p:cNvPr id="43" name="Google Shape;43;g136a163e386_0_25"/>
          <p:cNvSpPr txBox="1"/>
          <p:nvPr>
            <p:ph idx="1" type="body"/>
          </p:nvPr>
        </p:nvSpPr>
        <p:spPr>
          <a:xfrm>
            <a:off x="777850" y="1466850"/>
            <a:ext cx="5181600" cy="22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100"/>
              <a:t>Cognitive assessments are useful for detecting dementia, informing specific diagnoses and helping people to understand/cope with their cognitive symptoms. These typically test mental abilities, such as memory or thinking, however, the assessment process is not always tailored to the needs of people with dementia.</a:t>
            </a:r>
            <a:endParaRPr sz="2100"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100"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100"/>
          </a:p>
        </p:txBody>
      </p:sp>
      <p:pic>
        <p:nvPicPr>
          <p:cNvPr id="44" name="Google Shape;44;g136a163e386_0_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62375" y="1545076"/>
            <a:ext cx="2324100" cy="232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36a163e386_0_37"/>
          <p:cNvSpPr txBox="1"/>
          <p:nvPr>
            <p:ph idx="1" type="body"/>
          </p:nvPr>
        </p:nvSpPr>
        <p:spPr>
          <a:xfrm>
            <a:off x="898228" y="1257450"/>
            <a:ext cx="54057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100"/>
              <a:t>Age-related changes to our sensory systems, e.g., hearing, can impact people with dementia and their ability to successfully complete clinical assessments.</a:t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2100"/>
              <a:t>These changes are important in clinical practice as assessments are rarely adapted to the sensory needs of people with dementia.</a:t>
            </a:r>
            <a:endParaRPr sz="2100"/>
          </a:p>
        </p:txBody>
      </p:sp>
      <p:pic>
        <p:nvPicPr>
          <p:cNvPr id="50" name="Google Shape;50;g136a163e386_0_37"/>
          <p:cNvPicPr preferRelativeResize="0"/>
          <p:nvPr/>
        </p:nvPicPr>
        <p:blipFill rotWithShape="1">
          <a:blip r:embed="rId3">
            <a:alphaModFix/>
          </a:blip>
          <a:srcRect b="12591" l="49998" r="16996" t="62961"/>
          <a:stretch/>
        </p:blipFill>
        <p:spPr>
          <a:xfrm>
            <a:off x="6485307" y="1405900"/>
            <a:ext cx="2225700" cy="233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36a163e386_0_44"/>
          <p:cNvSpPr txBox="1"/>
          <p:nvPr>
            <p:ph type="title"/>
          </p:nvPr>
        </p:nvSpPr>
        <p:spPr>
          <a:xfrm>
            <a:off x="1691680" y="205979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/>
              <a:t>Simulation Activity: Assessment</a:t>
            </a:r>
            <a:endParaRPr/>
          </a:p>
        </p:txBody>
      </p:sp>
      <p:sp>
        <p:nvSpPr>
          <p:cNvPr id="56" name="Google Shape;56;g136a163e386_0_44"/>
          <p:cNvSpPr txBox="1"/>
          <p:nvPr>
            <p:ph idx="1" type="body"/>
          </p:nvPr>
        </p:nvSpPr>
        <p:spPr>
          <a:xfrm>
            <a:off x="611560" y="1200151"/>
            <a:ext cx="80751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lt1"/>
              </a:solidFill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>
                <a:solidFill>
                  <a:schemeClr val="lt1"/>
                </a:solidFill>
              </a:rPr>
              <a:t>  </a:t>
            </a:r>
            <a:r>
              <a:rPr lang="en-US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  <a:p>
            <a:pPr indent="-1397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57" name="Google Shape;57;g136a163e386_0_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8650" y="3472975"/>
            <a:ext cx="720900" cy="72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g136a163e386_0_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42063" y="1200150"/>
            <a:ext cx="1223775" cy="122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g136a163e386_0_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017963" y="1349875"/>
            <a:ext cx="1108076" cy="110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g136a163e386_0_4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478200" y="1403599"/>
            <a:ext cx="1000625" cy="1000625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g136a163e386_0_44"/>
          <p:cNvSpPr txBox="1"/>
          <p:nvPr/>
        </p:nvSpPr>
        <p:spPr>
          <a:xfrm>
            <a:off x="1071450" y="2744450"/>
            <a:ext cx="196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Role Description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g136a163e386_0_44"/>
          <p:cNvSpPr txBox="1"/>
          <p:nvPr/>
        </p:nvSpPr>
        <p:spPr>
          <a:xfrm>
            <a:off x="3666588" y="2744450"/>
            <a:ext cx="196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Headphones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g136a163e386_0_44"/>
          <p:cNvSpPr txBox="1"/>
          <p:nvPr/>
        </p:nvSpPr>
        <p:spPr>
          <a:xfrm>
            <a:off x="5996000" y="2579775"/>
            <a:ext cx="196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Assessment </a:t>
            </a: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&amp; pen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Google Shape;64;g136a163e386_0_4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442050" y="3370875"/>
            <a:ext cx="1223775" cy="12237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136a163e386_0_44"/>
          <p:cNvSpPr txBox="1"/>
          <p:nvPr/>
        </p:nvSpPr>
        <p:spPr>
          <a:xfrm>
            <a:off x="1071438" y="4519725"/>
            <a:ext cx="196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Laptop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6" name="Google Shape;66;g136a163e386_0_4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632375" y="3217037"/>
            <a:ext cx="1108076" cy="1108052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g136a163e386_0_44"/>
          <p:cNvSpPr txBox="1"/>
          <p:nvPr/>
        </p:nvSpPr>
        <p:spPr>
          <a:xfrm>
            <a:off x="6203913" y="4325100"/>
            <a:ext cx="196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Phone/Stopwatch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" name="Google Shape;68;g136a163e386_0_4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071687" y="3482450"/>
            <a:ext cx="1000625" cy="1000625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g136a163e386_0_44"/>
          <p:cNvSpPr txBox="1"/>
          <p:nvPr/>
        </p:nvSpPr>
        <p:spPr>
          <a:xfrm>
            <a:off x="3589475" y="4519725"/>
            <a:ext cx="196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10 - 15 minutes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443034024b_0_12"/>
          <p:cNvSpPr txBox="1"/>
          <p:nvPr>
            <p:ph type="title"/>
          </p:nvPr>
        </p:nvSpPr>
        <p:spPr>
          <a:xfrm>
            <a:off x="1691680" y="205979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Roles</a:t>
            </a:r>
            <a:endParaRPr/>
          </a:p>
        </p:txBody>
      </p:sp>
      <p:sp>
        <p:nvSpPr>
          <p:cNvPr id="75" name="Google Shape;75;g1443034024b_0_12"/>
          <p:cNvSpPr txBox="1"/>
          <p:nvPr>
            <p:ph idx="1" type="body"/>
          </p:nvPr>
        </p:nvSpPr>
        <p:spPr>
          <a:xfrm>
            <a:off x="611560" y="1200151"/>
            <a:ext cx="80751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30200" lvl="0" marL="4572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600"/>
              <a:buChar char="-"/>
            </a:pPr>
            <a:r>
              <a:rPr lang="en-US" sz="3000"/>
              <a:t>The person with suspected dementia</a:t>
            </a:r>
            <a:endParaRPr sz="3000"/>
          </a:p>
          <a:p>
            <a:pPr indent="0" lvl="0" marL="4572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3000"/>
          </a:p>
          <a:p>
            <a:pPr indent="-330200" lvl="0" marL="4572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600"/>
              <a:buChar char="-"/>
            </a:pPr>
            <a:r>
              <a:rPr lang="en-US" sz="3000"/>
              <a:t>The healthcare professional/assessor</a:t>
            </a:r>
            <a:endParaRPr sz="3000"/>
          </a:p>
          <a:p>
            <a:pPr indent="0" lvl="0" marL="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3000"/>
          </a:p>
          <a:p>
            <a:pPr indent="0" lvl="0" marL="4572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</p:txBody>
      </p:sp>
      <p:pic>
        <p:nvPicPr>
          <p:cNvPr id="76" name="Google Shape;76;g1443034024b_0_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30550" y="2888075"/>
            <a:ext cx="1792000" cy="17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3cfdebd39d_0_24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Small Group reflection  </a:t>
            </a:r>
            <a:endParaRPr/>
          </a:p>
        </p:txBody>
      </p:sp>
      <p:sp>
        <p:nvSpPr>
          <p:cNvPr id="82" name="Google Shape;82;g13cfdebd39d_0_24"/>
          <p:cNvSpPr txBox="1"/>
          <p:nvPr>
            <p:ph idx="1" type="body"/>
          </p:nvPr>
        </p:nvSpPr>
        <p:spPr>
          <a:xfrm>
            <a:off x="1981200" y="3771900"/>
            <a:ext cx="5181600" cy="29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US" sz="3074"/>
              <a:t>Generally, how did you find this exercise?</a:t>
            </a:r>
            <a:endParaRPr sz="3074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900"/>
          </a:p>
        </p:txBody>
      </p:sp>
      <p:pic>
        <p:nvPicPr>
          <p:cNvPr id="83" name="Google Shape;83;g13cfdebd39d_0_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52488" y="1466510"/>
            <a:ext cx="2039025" cy="203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3cfdebd39d_0_31"/>
          <p:cNvSpPr txBox="1"/>
          <p:nvPr>
            <p:ph type="title"/>
          </p:nvPr>
        </p:nvSpPr>
        <p:spPr>
          <a:xfrm>
            <a:off x="1691555" y="342754"/>
            <a:ext cx="699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Reflective Questions  </a:t>
            </a:r>
            <a:endParaRPr/>
          </a:p>
        </p:txBody>
      </p:sp>
      <p:sp>
        <p:nvSpPr>
          <p:cNvPr id="89" name="Google Shape;89;g13cfdebd39d_0_31"/>
          <p:cNvSpPr txBox="1"/>
          <p:nvPr>
            <p:ph idx="1" type="body"/>
          </p:nvPr>
        </p:nvSpPr>
        <p:spPr>
          <a:xfrm>
            <a:off x="352850" y="1121700"/>
            <a:ext cx="6857700" cy="380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AutoNum type="arabicParenR"/>
            </a:pPr>
            <a:r>
              <a:rPr lang="en-US" sz="1800"/>
              <a:t>Did the student who played the person with suspected dementia find it difficult to participate in the assessment?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arenR"/>
            </a:pPr>
            <a:r>
              <a:rPr lang="en-US" sz="1800"/>
              <a:t>Did the assessor notice any difficulties in conducting the assessment?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arenR"/>
            </a:pPr>
            <a:r>
              <a:rPr lang="en-US" sz="1800"/>
              <a:t>Is there anything that could make this process easier for the assessor and the person with suspected dementia?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arenR"/>
            </a:pPr>
            <a:r>
              <a:rPr lang="en-US" sz="1800"/>
              <a:t>Did either student come to a better understanding of how assessments may need to be tailored to specific needs?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arenR"/>
            </a:pPr>
            <a:r>
              <a:rPr lang="en-US" sz="1800"/>
              <a:t>How might this process be changed or improved for people with dementia?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800"/>
          </a:p>
        </p:txBody>
      </p:sp>
      <p:pic>
        <p:nvPicPr>
          <p:cNvPr id="90" name="Google Shape;90;g13cfdebd39d_0_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81875" y="1784274"/>
            <a:ext cx="2145524" cy="2145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2021-06-24T12:38:40Z</dcterms:created>
  <dc:creator>Saidea</dc:creator>
</cp:coreProperties>
</file>