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  <Override PartName="/ppt/comments/comment1.xml" ContentType="application/vnd.openxmlformats-officedocument.presentationml.comments+xml"/>
  <Override PartName="/ppt/commentAuthors.xml" ContentType="application/vnd.openxmlformats-officedocument.presentationml.commentAuthors+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trictFirstAndLastChars="0" autoCompressPictures="0" saveSubsetFonts="1">
  <p:sldMasterIdLst>
    <p:sldMasterId r:id="rId4" id="2147483648"/>
  </p:sldMasterIdLst>
  <p:notesMasterIdLst>
    <p:notesMasterId r:id="rId5"/>
  </p:notesMasterIdLst>
  <p:sldIdLst>
    <p:sldId r:id="rId6" id="256"/>
    <p:sldId r:id="rId7" id="257"/>
    <p:sldId r:id="rId8" id="258"/>
    <p:sldId r:id="rId9" id="259"/>
    <p:sldId r:id="rId10" id="260"/>
    <p:sldId r:id="rId11" id="261"/>
  </p:sldIdLst>
  <p:sldSz cx="9144000" cy="51435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cap="none" u="none" sz="1400" strike="noStrike" i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orient="horz" pos="1620" id="1">
          <p15:clr>
            <a:srgbClr val="000000"/>
          </p15:clr>
        </p15:guide>
        <p15:guide pos="2880" id="2">
          <p15:clr>
            <a:srgbClr val="000000"/>
          </p15:clr>
        </p15:guide>
      </p15:sldGuideLst>
    </p:ext>
    <p:ext uri="http://customooxmlschemas.google.com/">
      <go:slidesCustomData xmlns:go="http://customooxmlschemas.google.com/" roundtripDataSignature="AMtx7mjXGIF8LEljblmu7VipXL6+f1pSHQ==" r:id="rId12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clrIdx="0" initials="" lastIdx="1" name="Janina Wittmann" id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
<Relationships xmlns="http://schemas.openxmlformats.org/package/2006/relationships"><Relationship Type="http://schemas.openxmlformats.org/officeDocument/2006/relationships/theme" Target="theme/theme2.xml" Id="rId1"></Relationship><Relationship Type="http://schemas.openxmlformats.org/officeDocument/2006/relationships/viewProps" Target="viewProps.xml" Id="rId2"></Relationship><Relationship Type="http://schemas.openxmlformats.org/officeDocument/2006/relationships/presProps" Target="presProps.xml" Id="rId3"></Relationship><Relationship Type="http://schemas.openxmlformats.org/officeDocument/2006/relationships/slideMaster" Target="slideMasters/slideMaster1.xml" Id="rId4"></Relationship><Relationship Type="http://schemas.openxmlformats.org/officeDocument/2006/relationships/slide" Target="slides/slide6.xml" Id="rId11"></Relationship><Relationship Type="http://schemas.openxmlformats.org/officeDocument/2006/relationships/slide" Target="slides/slide5.xml" Id="rId10"></Relationship><Relationship Type="http://customschemas.google.com/relationships/presentationmetadata" Target="metadata" Id="rId12"></Relationship><Relationship Type="http://schemas.openxmlformats.org/officeDocument/2006/relationships/slide" Target="slides/slide4.xml" Id="rId9"></Relationship><Relationship Type="http://schemas.openxmlformats.org/officeDocument/2006/relationships/notesMaster" Target="notesMasters/notesMaster1.xml" Id="rId5"></Relationship><Relationship Type="http://schemas.openxmlformats.org/officeDocument/2006/relationships/slide" Target="slides/slide1.xml" Id="rId6"></Relationship><Relationship Type="http://schemas.openxmlformats.org/officeDocument/2006/relationships/slide" Target="slides/slide2.xml" Id="rId7"></Relationship><Relationship Type="http://schemas.openxmlformats.org/officeDocument/2006/relationships/slide" Target="slides/slide3.xml" Id="rId8"></Relationship><Relationship Target="commentAuthors.xml" Type="http://schemas.openxmlformats.org/officeDocument/2006/relationships/commentAuthors" Id="rId13"></Relationship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>
  <p:cm dt="2022-10-10T08:03:11.696" authorId="0" idx="1">
    <p:pos x="1793" y="281"/>
    <p:text>we don't need the heading "references", do we?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AhsQpoAU"/>
      </p:ext>
    </p:extLs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" name="Google Shape;34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136a163e386_0_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" name="Google Shape;40;g136a163e386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" name="Google Shape;4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36a163e386_0_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" name="Google Shape;59;g136a163e386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3cfdebd39d_0_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" name="Google Shape;76;g13cfdebd39d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6" name="Google Shape;86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/>
          <p:nvPr>
            <p:ph type="ctrTitle"/>
          </p:nvPr>
        </p:nvSpPr>
        <p:spPr>
          <a:xfrm>
            <a:off x="2843808" y="1635646"/>
            <a:ext cx="5684168" cy="10305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  <a:defRPr b="1" sz="4000">
                <a:solidFill>
                  <a:srgbClr val="009FE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8"/>
          <p:cNvSpPr txBox="1"/>
          <p:nvPr>
            <p:ph idx="1" type="subTitle"/>
          </p:nvPr>
        </p:nvSpPr>
        <p:spPr>
          <a:xfrm>
            <a:off x="2123728" y="2859782"/>
            <a:ext cx="6400800" cy="5040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2783"/>
              </a:buClr>
              <a:buSzPts val="2000"/>
              <a:buNone/>
              <a:defRPr sz="2000">
                <a:solidFill>
                  <a:srgbClr val="312783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0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7" name="Google Shape;1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yout personalizzato">
  <p:cSld name="Layout personalizza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3"/>
          <p:cNvSpPr txBox="1"/>
          <p:nvPr>
            <p:ph type="title"/>
          </p:nvPr>
        </p:nvSpPr>
        <p:spPr>
          <a:xfrm>
            <a:off x="539552" y="21397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olo e contenuto">
  <p:cSld name="2_Titolo e contenu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2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3" name="Google Shape;2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b="1" sz="4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27" name="Google Shape;2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Intestazione sezione">
  <p:cSld name="1_Intestazione sezion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1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4000"/>
              <a:buFont typeface="Calibri"/>
              <a:buNone/>
              <a:defRPr b="1" sz="4000" cap="none">
                <a:solidFill>
                  <a:srgbClr val="31278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1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31" name="Google Shape;3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Relationship Id="rId4" Type="http://schemas.openxmlformats.org/officeDocument/2006/relationships/image" Target="../media/image10.png"/><Relationship Id="rId5" Type="http://schemas.openxmlformats.org/officeDocument/2006/relationships/image" Target="../media/image9.png"/><Relationship Id="rId6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6.xml.rels><?xml version="1.0" encoding="UTF-8" standalone="yes"?>
<Relationships xmlns="http://schemas.openxmlformats.org/package/2006/relationships"><Relationship Type="http://schemas.openxmlformats.org/officeDocument/2006/relationships/slideLayout" Target="../slideLayouts/slideLayout3.xml" Id="rId1"></Relationship><Relationship Type="http://schemas.openxmlformats.org/officeDocument/2006/relationships/notesSlide" Target="../notesSlides/notesSlide6.xml" Id="rId2"></Relationship><Relationship Type="http://schemas.openxmlformats.org/officeDocument/2006/relationships/image" Target="../media/image8.png" Id="rId3"></Relationship><Relationship Type="http://schemas.openxmlformats.org/officeDocument/2006/relationships/image" Target="../media/image18.png" Id="rId4"></Relationship><Relationship Target="../comments/comment1.xml" Type="http://schemas.openxmlformats.org/officeDocument/2006/relationships/comments" Id="rId5"></Relationship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"/>
          <p:cNvSpPr txBox="1"/>
          <p:nvPr>
            <p:ph type="ctrTitle"/>
          </p:nvPr>
        </p:nvSpPr>
        <p:spPr>
          <a:xfrm>
            <a:off x="2861541" y="1669517"/>
            <a:ext cx="5867100" cy="103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</a:pPr>
            <a:r>
              <a:rPr lang="en-US" sz="3200">
                <a:latin typeface="Arial"/>
                <a:ea typeface="Arial"/>
                <a:cs typeface="Arial"/>
                <a:sym typeface="Arial"/>
              </a:rPr>
              <a:t>Dementia Simulation Toolkit</a:t>
            </a:r>
            <a:r>
              <a:rPr lang="en-US" sz="3400">
                <a:latin typeface="Arial"/>
                <a:ea typeface="Arial"/>
                <a:cs typeface="Arial"/>
                <a:sym typeface="Arial"/>
              </a:rPr>
              <a:t> </a:t>
            </a:r>
            <a:endParaRPr sz="3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"/>
          <p:cNvSpPr txBox="1"/>
          <p:nvPr>
            <p:ph idx="1" type="subTitle"/>
          </p:nvPr>
        </p:nvSpPr>
        <p:spPr>
          <a:xfrm>
            <a:off x="2267661" y="2571750"/>
            <a:ext cx="64008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1250"/>
              <a:buNone/>
            </a:pPr>
            <a:r>
              <a:rPr lang="en-US" sz="1962">
                <a:latin typeface="Arial"/>
                <a:ea typeface="Arial"/>
                <a:cs typeface="Arial"/>
                <a:sym typeface="Arial"/>
              </a:rPr>
              <a:t>Scenario: </a:t>
            </a:r>
            <a:r>
              <a:rPr b="1" lang="en-US" sz="1962">
                <a:latin typeface="Arial"/>
                <a:ea typeface="Arial"/>
                <a:cs typeface="Arial"/>
                <a:sym typeface="Arial"/>
              </a:rPr>
              <a:t>Antonio &amp; Lisa Roleplay</a:t>
            </a:r>
            <a:endParaRPr sz="1650"/>
          </a:p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1250"/>
              <a:buNone/>
            </a:pPr>
            <a:r>
              <a:t/>
            </a:r>
            <a:endParaRPr sz="1562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36a163e386_0_25"/>
          <p:cNvSpPr txBox="1"/>
          <p:nvPr/>
        </p:nvSpPr>
        <p:spPr>
          <a:xfrm>
            <a:off x="1145183" y="690995"/>
            <a:ext cx="2915642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Aggression</a:t>
            </a:r>
            <a:endParaRPr/>
          </a:p>
        </p:txBody>
      </p:sp>
      <p:sp>
        <p:nvSpPr>
          <p:cNvPr id="43" name="Google Shape;43;g136a163e386_0_25"/>
          <p:cNvSpPr txBox="1"/>
          <p:nvPr/>
        </p:nvSpPr>
        <p:spPr>
          <a:xfrm>
            <a:off x="1145183" y="1119695"/>
            <a:ext cx="5557241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As a person’s dementia advances, they may display verbally and/or physically aggressive behaviours. Aggression is considered a Behavioural and Psychological Symptom in Dementia (BPSD). This can be very stressful for both the person and the people around them. </a:t>
            </a:r>
            <a:endParaRPr/>
          </a:p>
        </p:txBody>
      </p:sp>
      <p:sp>
        <p:nvSpPr>
          <p:cNvPr id="44" name="Google Shape;44;g136a163e386_0_25"/>
          <p:cNvSpPr txBox="1"/>
          <p:nvPr/>
        </p:nvSpPr>
        <p:spPr>
          <a:xfrm>
            <a:off x="1145183" y="3268638"/>
            <a:ext cx="5492684" cy="187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reason behind it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is important to look past the diagnosis of dementia and try to uncover the reason a person is displaying aggressive behaviours – which can be due to a myriad of reasons</a:t>
            </a:r>
            <a:endParaRPr/>
          </a:p>
        </p:txBody>
      </p:sp>
      <p:pic>
        <p:nvPicPr>
          <p:cNvPr id="45" name="Google Shape;45;g136a163e386_0_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-164322">
            <a:off x="6809840" y="1562469"/>
            <a:ext cx="1994273" cy="1738542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49803"/>
              </a:scheme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"/>
          <p:cNvSpPr txBox="1"/>
          <p:nvPr/>
        </p:nvSpPr>
        <p:spPr>
          <a:xfrm>
            <a:off x="1786467" y="299717"/>
            <a:ext cx="4883085" cy="9355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person with dementia displaying aggressive behaviours may be…</a:t>
            </a:r>
            <a:endParaRPr/>
          </a:p>
        </p:txBody>
      </p:sp>
      <p:sp>
        <p:nvSpPr>
          <p:cNvPr id="51" name="Google Shape;51;p2"/>
          <p:cNvSpPr txBox="1"/>
          <p:nvPr/>
        </p:nvSpPr>
        <p:spPr>
          <a:xfrm>
            <a:off x="4228009" y="2004611"/>
            <a:ext cx="4572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… Caused by the person feeling agitated because of a need that isn’t being met.</a:t>
            </a:r>
            <a:endParaRPr/>
          </a:p>
        </p:txBody>
      </p:sp>
      <p:sp>
        <p:nvSpPr>
          <p:cNvPr id="52" name="Google Shape;52;p2"/>
          <p:cNvSpPr txBox="1"/>
          <p:nvPr/>
        </p:nvSpPr>
        <p:spPr>
          <a:xfrm>
            <a:off x="2545323" y="3920453"/>
            <a:ext cx="457200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… The person’s attempt to meet a need (e.g., they may remove clothing because they are too hot, and get angry if they are told to stop).</a:t>
            </a:r>
            <a:endParaRPr/>
          </a:p>
        </p:txBody>
      </p:sp>
      <p:sp>
        <p:nvSpPr>
          <p:cNvPr id="53" name="Google Shape;53;p2"/>
          <p:cNvSpPr txBox="1"/>
          <p:nvPr/>
        </p:nvSpPr>
        <p:spPr>
          <a:xfrm>
            <a:off x="595811" y="2766336"/>
            <a:ext cx="457200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… The person’s attempt to communicate a specific need to others (for example, they may shout because they need to use the toilet).</a:t>
            </a:r>
            <a:endParaRPr/>
          </a:p>
        </p:txBody>
      </p:sp>
      <p:sp>
        <p:nvSpPr>
          <p:cNvPr id="54" name="Google Shape;54;p2"/>
          <p:cNvSpPr txBox="1"/>
          <p:nvPr/>
        </p:nvSpPr>
        <p:spPr>
          <a:xfrm>
            <a:off x="0" y="1374728"/>
            <a:ext cx="457200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… Due to fear and confusion (e.g., not recognising their surroundings or people around them).</a:t>
            </a:r>
            <a:endParaRPr/>
          </a:p>
        </p:txBody>
      </p:sp>
      <p:pic>
        <p:nvPicPr>
          <p:cNvPr id="55" name="Google Shape;55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17323" y="89913"/>
            <a:ext cx="854955" cy="1355116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49803"/>
              </a:schemeClr>
            </a:outerShdw>
          </a:effectLst>
        </p:spPr>
      </p:pic>
      <p:pic>
        <p:nvPicPr>
          <p:cNvPr id="56" name="Google Shape;56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176926">
            <a:off x="7931103" y="529677"/>
            <a:ext cx="616342" cy="976911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49803"/>
              </a:scheme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36a163e386_0_44"/>
          <p:cNvSpPr txBox="1"/>
          <p:nvPr>
            <p:ph type="title"/>
          </p:nvPr>
        </p:nvSpPr>
        <p:spPr>
          <a:xfrm>
            <a:off x="1071106" y="394484"/>
            <a:ext cx="7155900" cy="6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/>
              <a:t>Antonio &amp; Lisa Roleplay</a:t>
            </a:r>
            <a:endParaRPr/>
          </a:p>
        </p:txBody>
      </p:sp>
      <p:sp>
        <p:nvSpPr>
          <p:cNvPr id="62" name="Google Shape;62;g136a163e386_0_44"/>
          <p:cNvSpPr txBox="1"/>
          <p:nvPr>
            <p:ph idx="1" type="body"/>
          </p:nvPr>
        </p:nvSpPr>
        <p:spPr>
          <a:xfrm>
            <a:off x="332160" y="1833404"/>
            <a:ext cx="80751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>
                <a:solidFill>
                  <a:schemeClr val="lt1"/>
                </a:solidFill>
              </a:rPr>
              <a:t>  </a:t>
            </a:r>
            <a:r>
              <a:rPr lang="en-US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63" name="Google Shape;63;g136a163e386_0_44"/>
          <p:cNvSpPr/>
          <p:nvPr/>
        </p:nvSpPr>
        <p:spPr>
          <a:xfrm>
            <a:off x="3602250" y="1200138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ctr" dir="5400000" dist="50800">
              <a:schemeClr val="dk1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g136a163e386_0_44"/>
          <p:cNvSpPr/>
          <p:nvPr/>
        </p:nvSpPr>
        <p:spPr>
          <a:xfrm>
            <a:off x="935250" y="1200138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ctr" dir="5400000" dist="50800">
              <a:schemeClr val="dk1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g136a163e386_0_44"/>
          <p:cNvSpPr/>
          <p:nvPr/>
        </p:nvSpPr>
        <p:spPr>
          <a:xfrm>
            <a:off x="6269250" y="1200138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ctr" dir="5400000" dist="50800">
              <a:schemeClr val="dk1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g136a163e386_0_44"/>
          <p:cNvSpPr/>
          <p:nvPr/>
        </p:nvSpPr>
        <p:spPr>
          <a:xfrm>
            <a:off x="3679350" y="3497467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ctr" dir="5400000" dist="50800">
              <a:schemeClr val="dk1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5-10 mins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7" name="Google Shape;67;g136a163e386_0_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8650" y="3642259"/>
            <a:ext cx="720900" cy="7209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g136a163e386_0_44"/>
          <p:cNvSpPr txBox="1"/>
          <p:nvPr/>
        </p:nvSpPr>
        <p:spPr>
          <a:xfrm>
            <a:off x="935250" y="2757537"/>
            <a:ext cx="1939500" cy="461635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Assign roles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g136a163e386_0_44"/>
          <p:cNvSpPr txBox="1"/>
          <p:nvPr/>
        </p:nvSpPr>
        <p:spPr>
          <a:xfrm>
            <a:off x="6269250" y="2760029"/>
            <a:ext cx="2011150" cy="446246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Discuss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g136a163e386_0_44"/>
          <p:cNvSpPr txBox="1"/>
          <p:nvPr/>
        </p:nvSpPr>
        <p:spPr>
          <a:xfrm>
            <a:off x="3602250" y="2757537"/>
            <a:ext cx="1939500" cy="461635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Perform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1" name="Google Shape;71;g136a163e386_0_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07347" y="920998"/>
            <a:ext cx="2211503" cy="1519906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49803"/>
              </a:schemeClr>
            </a:outerShdw>
          </a:effectLst>
        </p:spPr>
      </p:pic>
      <p:pic>
        <p:nvPicPr>
          <p:cNvPr id="72" name="Google Shape;72;g136a163e386_0_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192150" y="1042142"/>
            <a:ext cx="1906149" cy="1355099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49803"/>
              </a:schemeClr>
            </a:outerShdw>
          </a:effectLst>
        </p:spPr>
      </p:pic>
      <p:pic>
        <p:nvPicPr>
          <p:cNvPr id="73" name="Google Shape;73;g136a163e386_0_4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83556" y="636382"/>
            <a:ext cx="1825054" cy="1804522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49803"/>
              </a:scheme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3cfdebd39d_0_31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Group discussion  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g13cfdebd39d_0_31"/>
          <p:cNvSpPr txBox="1"/>
          <p:nvPr/>
        </p:nvSpPr>
        <p:spPr>
          <a:xfrm>
            <a:off x="1169352" y="1148199"/>
            <a:ext cx="3987818" cy="1136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143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Were there any particular emotions that came out while playing the role of Antonio/Lisa?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g13cfdebd39d_0_31"/>
          <p:cNvSpPr txBox="1"/>
          <p:nvPr/>
        </p:nvSpPr>
        <p:spPr>
          <a:xfrm>
            <a:off x="1449760" y="4059918"/>
            <a:ext cx="5247373" cy="8933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143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Did this roleplay help you to understand the symptoms of dementia?</a:t>
            </a:r>
            <a:endParaRPr/>
          </a:p>
        </p:txBody>
      </p:sp>
      <p:pic>
        <p:nvPicPr>
          <p:cNvPr id="81" name="Google Shape;81;g13cfdebd39d_0_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83795" y="190201"/>
            <a:ext cx="2502860" cy="1780159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49803"/>
              </a:schemeClr>
            </a:outerShdw>
          </a:effectLst>
        </p:spPr>
      </p:pic>
      <p:sp>
        <p:nvSpPr>
          <p:cNvPr id="82" name="Google Shape;82;g13cfdebd39d_0_31"/>
          <p:cNvSpPr txBox="1"/>
          <p:nvPr/>
        </p:nvSpPr>
        <p:spPr>
          <a:xfrm>
            <a:off x="0" y="2518841"/>
            <a:ext cx="3841942" cy="7958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1143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 what ways do you think the other characters could have been better in the way they communicated with 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Antonio</a:t>
            </a: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/>
          </a:p>
          <a:p>
            <a:pPr indent="0" lvl="0" marL="1143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g13cfdebd39d_0_31"/>
          <p:cNvSpPr txBox="1"/>
          <p:nvPr/>
        </p:nvSpPr>
        <p:spPr>
          <a:xfrm>
            <a:off x="4302991" y="2574073"/>
            <a:ext cx="3841942" cy="11281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143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Do you think this type of intervention helped you understand the symptoms of dementia?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6"/>
          <p:cNvSpPr txBox="1"/>
          <p:nvPr/>
        </p:nvSpPr>
        <p:spPr>
          <a:xfrm>
            <a:off x="2006600" y="343469"/>
            <a:ext cx="427566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55600" lvl="0" marL="355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References</a:t>
            </a:r>
            <a:endParaRPr b="1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" name="Google Shape;8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21810" y="821217"/>
            <a:ext cx="2100380" cy="1352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11887" y="1189434"/>
            <a:ext cx="3720225" cy="19691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2021-06-24T12:38:40Z</dcterms:created>
  <dc:creator>Saidea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0x0101004DAF319C065F744BBD0A60F94422E2E2</vt:lpwstr>
  </property>
</Properties>
</file>