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12" roundtripDataSignature="AMtx7mgO93caJufCnohswYCuhDL+/WcmF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customschemas.google.com/relationships/presentationmetadata" Target="metadata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4" name="Google Shape;34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136a163e386_0_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" name="Google Shape;40;g136a163e386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136a163e386_0_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" name="Google Shape;49;g136a163e386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36a163e386_0_4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" name="Google Shape;64;g136a163e386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3cfdebd39d_0_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" name="Google Shape;81;g13cfdebd39d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0" name="Google Shape;90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8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8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8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/>
          <p:nvPr>
            <p:ph type="ctrTitle"/>
          </p:nvPr>
        </p:nvSpPr>
        <p:spPr>
          <a:xfrm>
            <a:off x="2843808" y="1635646"/>
            <a:ext cx="5684168" cy="10305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FE3"/>
              </a:buClr>
              <a:buSzPts val="4000"/>
              <a:buFont typeface="Calibri"/>
              <a:buNone/>
              <a:defRPr b="1" sz="4000">
                <a:solidFill>
                  <a:srgbClr val="009FE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8"/>
          <p:cNvSpPr txBox="1"/>
          <p:nvPr>
            <p:ph idx="1" type="subTitle"/>
          </p:nvPr>
        </p:nvSpPr>
        <p:spPr>
          <a:xfrm>
            <a:off x="2123728" y="2859782"/>
            <a:ext cx="6400800" cy="5040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12783"/>
              </a:buClr>
              <a:buSzPts val="2000"/>
              <a:buNone/>
              <a:defRPr sz="2000">
                <a:solidFill>
                  <a:srgbClr val="312783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0"/>
          <p:cNvSpPr txBox="1"/>
          <p:nvPr>
            <p:ph type="title"/>
          </p:nvPr>
        </p:nvSpPr>
        <p:spPr>
          <a:xfrm>
            <a:off x="1691680" y="205979"/>
            <a:ext cx="6995120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1"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0"/>
          <p:cNvSpPr txBox="1"/>
          <p:nvPr>
            <p:ph idx="1" type="body"/>
          </p:nvPr>
        </p:nvSpPr>
        <p:spPr>
          <a:xfrm>
            <a:off x="611560" y="1200151"/>
            <a:ext cx="8075239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17" name="Google Shape;1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yout personalizzato">
  <p:cSld name="Layout personalizzat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3"/>
          <p:cNvSpPr txBox="1"/>
          <p:nvPr>
            <p:ph type="title"/>
          </p:nvPr>
        </p:nvSpPr>
        <p:spPr>
          <a:xfrm>
            <a:off x="539552" y="2139702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olo e contenuto">
  <p:cSld name="2_Titolo e contenut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2"/>
          <p:cNvSpPr txBox="1"/>
          <p:nvPr>
            <p:ph type="title"/>
          </p:nvPr>
        </p:nvSpPr>
        <p:spPr>
          <a:xfrm>
            <a:off x="1691680" y="205979"/>
            <a:ext cx="6995120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1"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2"/>
          <p:cNvSpPr txBox="1"/>
          <p:nvPr>
            <p:ph idx="1" type="body"/>
          </p:nvPr>
        </p:nvSpPr>
        <p:spPr>
          <a:xfrm>
            <a:off x="611560" y="1200151"/>
            <a:ext cx="8075239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3" name="Google Shape;23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type="title"/>
          </p:nvPr>
        </p:nvSpPr>
        <p:spPr>
          <a:xfrm>
            <a:off x="683568" y="3651870"/>
            <a:ext cx="7772400" cy="1224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b="1" sz="40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9"/>
          <p:cNvSpPr txBox="1"/>
          <p:nvPr>
            <p:ph idx="1" type="body"/>
          </p:nvPr>
        </p:nvSpPr>
        <p:spPr>
          <a:xfrm>
            <a:off x="683568" y="3219822"/>
            <a:ext cx="7772400" cy="405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27" name="Google Shape;2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Intestazione sezione">
  <p:cSld name="1_Intestazione sezion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1"/>
          <p:cNvSpPr txBox="1"/>
          <p:nvPr>
            <p:ph type="title"/>
          </p:nvPr>
        </p:nvSpPr>
        <p:spPr>
          <a:xfrm>
            <a:off x="683568" y="3651870"/>
            <a:ext cx="7772400" cy="1224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2783"/>
              </a:buClr>
              <a:buSzPts val="4000"/>
              <a:buFont typeface="Calibri"/>
              <a:buNone/>
              <a:defRPr b="1" sz="4000" cap="none">
                <a:solidFill>
                  <a:srgbClr val="31278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1"/>
          <p:cNvSpPr txBox="1"/>
          <p:nvPr>
            <p:ph idx="1" type="body"/>
          </p:nvPr>
        </p:nvSpPr>
        <p:spPr>
          <a:xfrm>
            <a:off x="683568" y="3219822"/>
            <a:ext cx="7772400" cy="405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31" name="Google Shape;31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7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9.png"/><Relationship Id="rId6" Type="http://schemas.openxmlformats.org/officeDocument/2006/relationships/image" Target="../media/image3.png"/><Relationship Id="rId7" Type="http://schemas.openxmlformats.org/officeDocument/2006/relationships/image" Target="../media/image6.png"/><Relationship Id="rId8" Type="http://schemas.openxmlformats.org/officeDocument/2006/relationships/image" Target="../media/image1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png"/><Relationship Id="rId4" Type="http://schemas.openxmlformats.org/officeDocument/2006/relationships/image" Target="../media/image14.png"/><Relationship Id="rId5" Type="http://schemas.openxmlformats.org/officeDocument/2006/relationships/image" Target="../media/image17.png"/><Relationship Id="rId6" Type="http://schemas.openxmlformats.org/officeDocument/2006/relationships/image" Target="../media/image2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1.png"/><Relationship Id="rId4" Type="http://schemas.openxmlformats.org/officeDocument/2006/relationships/image" Target="../media/image20.png"/><Relationship Id="rId5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"/>
          <p:cNvSpPr txBox="1"/>
          <p:nvPr>
            <p:ph type="ctrTitle"/>
          </p:nvPr>
        </p:nvSpPr>
        <p:spPr>
          <a:xfrm>
            <a:off x="2946675" y="1790250"/>
            <a:ext cx="5927700" cy="103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FE3"/>
              </a:buClr>
              <a:buSzPts val="4000"/>
              <a:buFont typeface="Calibri"/>
              <a:buNone/>
            </a:pPr>
            <a:r>
              <a:rPr lang="en-US" sz="3300">
                <a:latin typeface="Arial"/>
                <a:ea typeface="Arial"/>
                <a:cs typeface="Arial"/>
                <a:sym typeface="Arial"/>
              </a:rPr>
              <a:t>Dementia Simulation Toolkit</a:t>
            </a:r>
            <a:r>
              <a:rPr lang="en-US" sz="3500">
                <a:latin typeface="Arial"/>
                <a:ea typeface="Arial"/>
                <a:cs typeface="Arial"/>
                <a:sym typeface="Arial"/>
              </a:rPr>
              <a:t> </a:t>
            </a:r>
            <a:endParaRPr sz="35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"/>
          <p:cNvSpPr txBox="1"/>
          <p:nvPr>
            <p:ph idx="1" type="subTitle"/>
          </p:nvPr>
        </p:nvSpPr>
        <p:spPr>
          <a:xfrm>
            <a:off x="2344775" y="2674617"/>
            <a:ext cx="64008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40000" lnSpcReduction="20000"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2783"/>
              </a:buClr>
              <a:buSzPct val="38241"/>
              <a:buNone/>
            </a:pPr>
            <a:r>
              <a:rPr lang="en-US" sz="5229">
                <a:latin typeface="Arial"/>
                <a:ea typeface="Arial"/>
                <a:cs typeface="Arial"/>
                <a:sym typeface="Arial"/>
              </a:rPr>
              <a:t>Scenario: </a:t>
            </a:r>
            <a:r>
              <a:rPr b="1" lang="en-US" sz="5229">
                <a:latin typeface="Arial"/>
                <a:ea typeface="Arial"/>
                <a:cs typeface="Arial"/>
                <a:sym typeface="Arial"/>
              </a:rPr>
              <a:t>Barbara’s Story</a:t>
            </a:r>
            <a:endParaRPr sz="4429"/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2783"/>
              </a:buClr>
              <a:buSzPct val="71428"/>
              <a:buNone/>
            </a:pPr>
            <a:r>
              <a:t/>
            </a:r>
            <a:endParaRPr sz="2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136a163e386_0_25"/>
          <p:cNvSpPr txBox="1"/>
          <p:nvPr>
            <p:ph type="title"/>
          </p:nvPr>
        </p:nvSpPr>
        <p:spPr>
          <a:xfrm>
            <a:off x="1156826" y="3015117"/>
            <a:ext cx="3936855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 sz="2400"/>
              <a:t>Care Settings</a:t>
            </a:r>
            <a:endParaRPr sz="2400"/>
          </a:p>
        </p:txBody>
      </p:sp>
      <p:sp>
        <p:nvSpPr>
          <p:cNvPr id="43" name="Google Shape;43;g136a163e386_0_25"/>
          <p:cNvSpPr txBox="1"/>
          <p:nvPr/>
        </p:nvSpPr>
        <p:spPr>
          <a:xfrm>
            <a:off x="1156826" y="3407834"/>
            <a:ext cx="6082174" cy="14280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70"/>
              <a:buFont typeface="Arial"/>
              <a:buNone/>
            </a:pPr>
            <a:r>
              <a:rPr b="0" i="0" lang="en-US" sz="217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Healthcare settings like hospitals can pose anxiety-provoking challenges for people with dementia. It is crucial that the highest standard of care is maintained.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g136a163e386_0_25"/>
          <p:cNvSpPr txBox="1"/>
          <p:nvPr/>
        </p:nvSpPr>
        <p:spPr>
          <a:xfrm>
            <a:off x="1080625" y="966182"/>
            <a:ext cx="5142375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Early-stage Dementia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g136a163e386_0_25"/>
          <p:cNvSpPr txBox="1"/>
          <p:nvPr/>
        </p:nvSpPr>
        <p:spPr>
          <a:xfrm>
            <a:off x="1080625" y="1409697"/>
            <a:ext cx="5853600" cy="14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70"/>
              <a:buFont typeface="Arial"/>
              <a:buNone/>
            </a:pPr>
            <a:r>
              <a:rPr b="0" i="0" lang="en-US" sz="217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Experiencing the early symptoms of dementia can be very confusing and distressing. It is important to treat people experiencing these symptoms with patience, compassion and respect.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" name="Google Shape;46;g136a163e386_0_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25325" y="1184197"/>
            <a:ext cx="1567902" cy="2118786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20000"/>
              </a:scheme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36a163e386_0_37"/>
          <p:cNvSpPr txBox="1"/>
          <p:nvPr>
            <p:ph idx="1" type="body"/>
          </p:nvPr>
        </p:nvSpPr>
        <p:spPr>
          <a:xfrm>
            <a:off x="2082335" y="416342"/>
            <a:ext cx="4510649" cy="12261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b="1" lang="en-US" sz="2100"/>
              <a:t>Some things that can lead to a more positive experience in a 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b="1" lang="en-US" sz="2100"/>
              <a:t>hospital setting</a:t>
            </a:r>
            <a:endParaRPr b="1" sz="2100"/>
          </a:p>
        </p:txBody>
      </p:sp>
      <p:sp>
        <p:nvSpPr>
          <p:cNvPr id="52" name="Google Shape;52;g136a163e386_0_37"/>
          <p:cNvSpPr txBox="1"/>
          <p:nvPr/>
        </p:nvSpPr>
        <p:spPr>
          <a:xfrm>
            <a:off x="159972" y="1230023"/>
            <a:ext cx="2430398" cy="6165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Proper signposting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g136a163e386_0_37"/>
          <p:cNvSpPr txBox="1"/>
          <p:nvPr/>
        </p:nvSpPr>
        <p:spPr>
          <a:xfrm>
            <a:off x="242139" y="2974645"/>
            <a:ext cx="2864751" cy="5543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8107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Proper risk assessments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g136a163e386_0_37"/>
          <p:cNvSpPr txBox="1"/>
          <p:nvPr/>
        </p:nvSpPr>
        <p:spPr>
          <a:xfrm>
            <a:off x="5902407" y="1422639"/>
            <a:ext cx="2516846" cy="788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Treating patients as individuals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g136a163e386_0_37"/>
          <p:cNvSpPr txBox="1"/>
          <p:nvPr/>
        </p:nvSpPr>
        <p:spPr>
          <a:xfrm>
            <a:off x="3241594" y="1871014"/>
            <a:ext cx="2430398" cy="7496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Smiling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g136a163e386_0_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1823237">
            <a:off x="1461488" y="3703392"/>
            <a:ext cx="1702516" cy="1200273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20000"/>
              </a:schemeClr>
            </a:outerShdw>
          </a:effectLst>
        </p:spPr>
      </p:pic>
      <p:pic>
        <p:nvPicPr>
          <p:cNvPr id="57" name="Google Shape;57;g136a163e386_0_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55896" y="2256742"/>
            <a:ext cx="1801793" cy="1862319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14509"/>
              </a:schemeClr>
            </a:outerShdw>
          </a:effectLst>
        </p:spPr>
      </p:pic>
      <p:pic>
        <p:nvPicPr>
          <p:cNvPr id="58" name="Google Shape;58;g136a163e386_0_3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255701" y="2175639"/>
            <a:ext cx="2393967" cy="2643940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20000"/>
              </a:schemeClr>
            </a:outerShdw>
          </a:effectLst>
        </p:spPr>
      </p:pic>
      <p:pic>
        <p:nvPicPr>
          <p:cNvPr id="59" name="Google Shape;59;g136a163e386_0_3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30975" y="1773166"/>
            <a:ext cx="847507" cy="847507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20000"/>
              </a:schemeClr>
            </a:outerShdw>
          </a:effectLst>
        </p:spPr>
      </p:pic>
      <p:pic>
        <p:nvPicPr>
          <p:cNvPr descr="Exclamation mark with solid fill" id="60" name="Google Shape;60;g136a163e386_0_3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506285" y="4427018"/>
            <a:ext cx="491307" cy="491307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20000"/>
              </a:schemeClr>
            </a:outerShdw>
          </a:effectLst>
        </p:spPr>
      </p:pic>
      <p:pic>
        <p:nvPicPr>
          <p:cNvPr descr="Signpost with solid fill" id="61" name="Google Shape;61;g136a163e386_0_3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375171" y="1636960"/>
            <a:ext cx="1077359" cy="1077359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20000"/>
              </a:scheme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36a163e386_0_44"/>
          <p:cNvSpPr txBox="1"/>
          <p:nvPr/>
        </p:nvSpPr>
        <p:spPr>
          <a:xfrm>
            <a:off x="1074450" y="359250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Simulation Activity: </a:t>
            </a: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Barbara’s Story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g136a163e386_0_44"/>
          <p:cNvSpPr/>
          <p:nvPr/>
        </p:nvSpPr>
        <p:spPr>
          <a:xfrm>
            <a:off x="3576910" y="1369591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ctr" dir="5400000" dist="50800">
              <a:schemeClr val="dk1">
                <a:alpha val="49411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g136a163e386_0_44"/>
          <p:cNvSpPr/>
          <p:nvPr/>
        </p:nvSpPr>
        <p:spPr>
          <a:xfrm>
            <a:off x="909910" y="1369591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ctr" dir="5400000" dist="50800">
              <a:schemeClr val="dk1">
                <a:alpha val="49411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g136a163e386_0_44"/>
          <p:cNvSpPr/>
          <p:nvPr/>
        </p:nvSpPr>
        <p:spPr>
          <a:xfrm>
            <a:off x="6243910" y="1369591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ctr" dir="5400000" dist="50800">
              <a:schemeClr val="dk1">
                <a:alpha val="49411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g136a163e386_0_44"/>
          <p:cNvSpPr/>
          <p:nvPr/>
        </p:nvSpPr>
        <p:spPr>
          <a:xfrm>
            <a:off x="3576910" y="3612327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ctr" dir="5400000" dist="50800">
              <a:schemeClr val="dk1">
                <a:alpha val="49411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1" name="Google Shape;71;g136a163e386_0_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86210" y="3675612"/>
            <a:ext cx="720900" cy="72090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g136a163e386_0_44"/>
          <p:cNvSpPr txBox="1"/>
          <p:nvPr/>
        </p:nvSpPr>
        <p:spPr>
          <a:xfrm>
            <a:off x="909910" y="2861478"/>
            <a:ext cx="1939500" cy="1139100"/>
          </a:xfrm>
          <a:prstGeom prst="rect">
            <a:avLst/>
          </a:prstGeom>
          <a:noFill/>
          <a:ln cap="flat" cmpd="sng" w="9525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Watch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Barbara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’s Story - </a:t>
            </a:r>
            <a:r>
              <a:rPr b="1" i="0" lang="en-US" sz="1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50">
                <a:solidFill>
                  <a:srgbClr val="4D5156"/>
                </a:solidFill>
                <a:highlight>
                  <a:srgbClr val="FFFFFF"/>
                </a:highlight>
              </a:rPr>
              <a:t>Developed by Guy's and St Thomas' NHS Foundation</a:t>
            </a:r>
            <a:endParaRPr b="1" i="0" sz="19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g136a163e386_0_44"/>
          <p:cNvSpPr txBox="1"/>
          <p:nvPr/>
        </p:nvSpPr>
        <p:spPr>
          <a:xfrm>
            <a:off x="3514793" y="2876778"/>
            <a:ext cx="2073900" cy="461700"/>
          </a:xfrm>
          <a:prstGeom prst="rect">
            <a:avLst/>
          </a:prstGeom>
          <a:noFill/>
          <a:ln cap="flat" cmpd="sng" w="9525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Discuss</a:t>
            </a:r>
            <a:endParaRPr b="0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g136a163e386_0_44"/>
          <p:cNvSpPr txBox="1"/>
          <p:nvPr/>
        </p:nvSpPr>
        <p:spPr>
          <a:xfrm>
            <a:off x="6271702" y="2909916"/>
            <a:ext cx="1883915" cy="461635"/>
          </a:xfrm>
          <a:prstGeom prst="rect">
            <a:avLst/>
          </a:prstGeom>
          <a:noFill/>
          <a:ln cap="flat" cmpd="sng" w="9525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Reflect</a:t>
            </a:r>
            <a:endParaRPr b="0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g136a163e386_0_44"/>
          <p:cNvSpPr txBox="1"/>
          <p:nvPr/>
        </p:nvSpPr>
        <p:spPr>
          <a:xfrm>
            <a:off x="3602250" y="4378405"/>
            <a:ext cx="1939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30-60 minutes</a:t>
            </a:r>
            <a:r>
              <a:rPr b="1" i="0" lang="en-US" sz="1900" u="none" cap="none" strike="noStrik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1700" u="none" cap="none" strike="noStrik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i="0" sz="1700" u="none" cap="none" strike="noStrike">
              <a:solidFill>
                <a:srgbClr val="F2F2F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6" name="Google Shape;76;g136a163e386_0_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4478" y="1011635"/>
            <a:ext cx="1550364" cy="1560115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56470"/>
              </a:schemeClr>
            </a:outerShdw>
          </a:effectLst>
        </p:spPr>
      </p:pic>
      <p:pic>
        <p:nvPicPr>
          <p:cNvPr id="77" name="Google Shape;77;g136a163e386_0_4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817807" y="1118623"/>
            <a:ext cx="880173" cy="1517540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52549"/>
              </a:schemeClr>
            </a:outerShdw>
          </a:effectLst>
        </p:spPr>
      </p:pic>
      <p:pic>
        <p:nvPicPr>
          <p:cNvPr id="78" name="Google Shape;78;g136a163e386_0_4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646042" y="981149"/>
            <a:ext cx="1801207" cy="179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3cfdebd39d_0_24"/>
          <p:cNvSpPr txBox="1"/>
          <p:nvPr>
            <p:ph type="title"/>
          </p:nvPr>
        </p:nvSpPr>
        <p:spPr>
          <a:xfrm>
            <a:off x="832749" y="468039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Group reflection  </a:t>
            </a:r>
            <a:endParaRPr/>
          </a:p>
        </p:txBody>
      </p:sp>
      <p:sp>
        <p:nvSpPr>
          <p:cNvPr id="84" name="Google Shape;84;g13cfdebd39d_0_24"/>
          <p:cNvSpPr txBox="1"/>
          <p:nvPr/>
        </p:nvSpPr>
        <p:spPr>
          <a:xfrm>
            <a:off x="1519276" y="1287064"/>
            <a:ext cx="5452712" cy="3838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“What do you think Barbara was feeling when ___”.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cloud though bubble" id="85" name="Google Shape;85;g13cfdebd39d_0_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16530" y="1879867"/>
            <a:ext cx="1736983" cy="1541701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49411"/>
              </a:schemeClr>
            </a:outerShdw>
          </a:effectLst>
        </p:spPr>
      </p:pic>
      <p:sp>
        <p:nvSpPr>
          <p:cNvPr id="86" name="Google Shape;86;g13cfdebd39d_0_24"/>
          <p:cNvSpPr txBox="1"/>
          <p:nvPr/>
        </p:nvSpPr>
        <p:spPr>
          <a:xfrm>
            <a:off x="257743" y="2415780"/>
            <a:ext cx="5452712" cy="7023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“What could the staff have done to better facilitate Barbara at the hospital?”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g13cfdebd39d_0_24"/>
          <p:cNvSpPr txBox="1"/>
          <p:nvPr/>
        </p:nvSpPr>
        <p:spPr>
          <a:xfrm>
            <a:off x="1603943" y="3863046"/>
            <a:ext cx="5452712" cy="7023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“What did the staff do that was commendable in treating a patient with dementia?”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18667" y="804127"/>
            <a:ext cx="2619741" cy="1486107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53828" y="2853267"/>
            <a:ext cx="1055546" cy="1095378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50588"/>
              </a:schemeClr>
            </a:outerShdw>
          </a:effectLst>
        </p:spPr>
      </p:pic>
      <p:pic>
        <p:nvPicPr>
          <p:cNvPr id="94" name="Google Shape;94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208791" y="1460061"/>
            <a:ext cx="2929617" cy="13932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2021-06-24T12:38:40Z</dcterms:created>
  <dc:creator>Saidea</dc:creator>
</cp:coreProperties>
</file>