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13" roundtripDataSignature="AMtx7mjuYEFyBvDh5kpQfqydYmGdkiCVn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customschemas.google.com/relationships/presentationmetadata" Target="meta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4" name="Google Shape;34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136a163e386_0_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" name="Google Shape;40;g136a163e386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36a163e386_0_3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" name="Google Shape;47;g136a163e386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136a163e386_0_4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" name="Google Shape;55;g136a163e386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38a271b578_1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" name="Google Shape;71;g138a271b57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Headset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Download the app 🡪 only compatible with android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158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/>
              <a:t>Workbook for HCP training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Divides into three scenes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Convenient as we can also access 360 videos on YouTube if you don’t have a headset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3cfdebd39d_0_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9" name="Google Shape;79;g13cfdebd39d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8" name="Google Shape;88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7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7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7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8"/>
          <p:cNvSpPr txBox="1"/>
          <p:nvPr>
            <p:ph type="ctrTitle"/>
          </p:nvPr>
        </p:nvSpPr>
        <p:spPr>
          <a:xfrm>
            <a:off x="2843808" y="1635646"/>
            <a:ext cx="5684168" cy="10305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FE3"/>
              </a:buClr>
              <a:buSzPts val="4000"/>
              <a:buFont typeface="Calibri"/>
              <a:buNone/>
              <a:defRPr b="1" sz="4000">
                <a:solidFill>
                  <a:srgbClr val="009FE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8"/>
          <p:cNvSpPr txBox="1"/>
          <p:nvPr>
            <p:ph idx="1" type="subTitle"/>
          </p:nvPr>
        </p:nvSpPr>
        <p:spPr>
          <a:xfrm>
            <a:off x="2123728" y="2859782"/>
            <a:ext cx="6400800" cy="5040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12783"/>
              </a:buClr>
              <a:buSzPts val="2000"/>
              <a:buNone/>
              <a:defRPr sz="2000">
                <a:solidFill>
                  <a:srgbClr val="312783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0"/>
          <p:cNvSpPr txBox="1"/>
          <p:nvPr>
            <p:ph type="title"/>
          </p:nvPr>
        </p:nvSpPr>
        <p:spPr>
          <a:xfrm>
            <a:off x="1691680" y="205979"/>
            <a:ext cx="6995120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1"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0"/>
          <p:cNvSpPr txBox="1"/>
          <p:nvPr>
            <p:ph idx="1" type="body"/>
          </p:nvPr>
        </p:nvSpPr>
        <p:spPr>
          <a:xfrm>
            <a:off x="611560" y="1200151"/>
            <a:ext cx="8075239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17" name="Google Shape;17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yout personalizzato">
  <p:cSld name="Layout personalizzat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3"/>
          <p:cNvSpPr txBox="1"/>
          <p:nvPr>
            <p:ph type="title"/>
          </p:nvPr>
        </p:nvSpPr>
        <p:spPr>
          <a:xfrm>
            <a:off x="539552" y="2139702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olo e contenuto">
  <p:cSld name="2_Titolo e contenut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2"/>
          <p:cNvSpPr txBox="1"/>
          <p:nvPr>
            <p:ph type="title"/>
          </p:nvPr>
        </p:nvSpPr>
        <p:spPr>
          <a:xfrm>
            <a:off x="1691680" y="205979"/>
            <a:ext cx="6995120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1"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2"/>
          <p:cNvSpPr txBox="1"/>
          <p:nvPr>
            <p:ph idx="1" type="body"/>
          </p:nvPr>
        </p:nvSpPr>
        <p:spPr>
          <a:xfrm>
            <a:off x="611560" y="1200151"/>
            <a:ext cx="8075239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3" name="Google Shape;23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/>
          <p:nvPr>
            <p:ph type="title"/>
          </p:nvPr>
        </p:nvSpPr>
        <p:spPr>
          <a:xfrm>
            <a:off x="683568" y="3651870"/>
            <a:ext cx="7772400" cy="1224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  <a:defRPr b="1" sz="40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9"/>
          <p:cNvSpPr txBox="1"/>
          <p:nvPr>
            <p:ph idx="1" type="body"/>
          </p:nvPr>
        </p:nvSpPr>
        <p:spPr>
          <a:xfrm>
            <a:off x="683568" y="3219822"/>
            <a:ext cx="7772400" cy="405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27" name="Google Shape;27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Intestazione sezione">
  <p:cSld name="1_Intestazione sezion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1"/>
          <p:cNvSpPr txBox="1"/>
          <p:nvPr>
            <p:ph type="title"/>
          </p:nvPr>
        </p:nvSpPr>
        <p:spPr>
          <a:xfrm>
            <a:off x="683568" y="3651870"/>
            <a:ext cx="7772400" cy="1224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2783"/>
              </a:buClr>
              <a:buSzPts val="4000"/>
              <a:buFont typeface="Calibri"/>
              <a:buNone/>
              <a:defRPr b="1" sz="4000" cap="none">
                <a:solidFill>
                  <a:srgbClr val="31278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1"/>
          <p:cNvSpPr txBox="1"/>
          <p:nvPr>
            <p:ph idx="1" type="body"/>
          </p:nvPr>
        </p:nvSpPr>
        <p:spPr>
          <a:xfrm>
            <a:off x="683568" y="3219822"/>
            <a:ext cx="7772400" cy="405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31" name="Google Shape;31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7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8.png"/><Relationship Id="rId4" Type="http://schemas.openxmlformats.org/officeDocument/2006/relationships/image" Target="../media/image2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5" Type="http://schemas.openxmlformats.org/officeDocument/2006/relationships/image" Target="../media/image13.jpg"/><Relationship Id="rId6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"/>
          <p:cNvSpPr txBox="1"/>
          <p:nvPr>
            <p:ph type="ctrTitle"/>
          </p:nvPr>
        </p:nvSpPr>
        <p:spPr>
          <a:xfrm>
            <a:off x="2878475" y="1635650"/>
            <a:ext cx="5867100" cy="103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FE3"/>
              </a:buClr>
              <a:buSzPts val="4000"/>
              <a:buFont typeface="Calibri"/>
              <a:buNone/>
            </a:pPr>
            <a:r>
              <a:rPr lang="en-US" sz="3800"/>
              <a:t>Dementia Simulation Toolkit</a:t>
            </a:r>
            <a:r>
              <a:rPr lang="en-US"/>
              <a:t> </a:t>
            </a:r>
            <a:endParaRPr/>
          </a:p>
        </p:txBody>
      </p:sp>
      <p:sp>
        <p:nvSpPr>
          <p:cNvPr id="37" name="Google Shape;37;p1"/>
          <p:cNvSpPr txBox="1"/>
          <p:nvPr>
            <p:ph idx="1" type="subTitle"/>
          </p:nvPr>
        </p:nvSpPr>
        <p:spPr>
          <a:xfrm>
            <a:off x="2123728" y="2666157"/>
            <a:ext cx="6400800" cy="5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2783"/>
              </a:buClr>
              <a:buSzPct val="86486"/>
              <a:buNone/>
            </a:pPr>
            <a:r>
              <a:rPr lang="en-US" sz="2500"/>
              <a:t>Scenario: On the Road (A Walk Through Dementia)</a:t>
            </a:r>
            <a:endParaRPr sz="25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136a163e386_0_25"/>
          <p:cNvSpPr txBox="1"/>
          <p:nvPr>
            <p:ph type="title"/>
          </p:nvPr>
        </p:nvSpPr>
        <p:spPr>
          <a:xfrm>
            <a:off x="1691555" y="342754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Perception and Orientation </a:t>
            </a:r>
            <a:endParaRPr/>
          </a:p>
        </p:txBody>
      </p:sp>
      <p:sp>
        <p:nvSpPr>
          <p:cNvPr id="43" name="Google Shape;43;g136a163e386_0_25"/>
          <p:cNvSpPr txBox="1"/>
          <p:nvPr>
            <p:ph idx="1" type="body"/>
          </p:nvPr>
        </p:nvSpPr>
        <p:spPr>
          <a:xfrm>
            <a:off x="511000" y="1645925"/>
            <a:ext cx="5508900" cy="315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40000"/>
          </a:bodyPr>
          <a:lstStyle/>
          <a:p>
            <a:pPr indent="-32512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100000"/>
              <a:buChar char="•"/>
            </a:pPr>
            <a:r>
              <a:rPr lang="en-US" sz="3800"/>
              <a:t>People with dementia often experience difficulties with perception and orientation. </a:t>
            </a:r>
            <a:endParaRPr sz="3800"/>
          </a:p>
          <a:p>
            <a:pPr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221"/>
          </a:p>
          <a:p>
            <a:pPr indent="-32512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100000"/>
              <a:buChar char="•"/>
            </a:pPr>
            <a:r>
              <a:rPr lang="en-US" sz="3800"/>
              <a:t>Navigating through their own familiar neighborhood or going to the local grocery store may result in getting lost. </a:t>
            </a:r>
            <a:endParaRPr sz="3800"/>
          </a:p>
          <a:p>
            <a:pPr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615"/>
          </a:p>
          <a:p>
            <a:pPr indent="-32512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100000"/>
              <a:buChar char="•"/>
            </a:pPr>
            <a:r>
              <a:rPr lang="en-US" sz="3800"/>
              <a:t>They may struggle to recognize faces and misidentify a stranger on the street as someone they know. </a:t>
            </a:r>
            <a:endParaRPr sz="3800"/>
          </a:p>
          <a:p>
            <a:pPr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  <a:p>
            <a:pPr indent="-32512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100000"/>
              <a:buChar char="•"/>
            </a:pPr>
            <a:r>
              <a:rPr lang="en-US" sz="3800"/>
              <a:t>Furthermore, a person with dementia may experience illusions and perceive physical objects as something else.</a:t>
            </a:r>
            <a:endParaRPr sz="38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199445"/>
              <a:buNone/>
            </a:pPr>
            <a:r>
              <a:t/>
            </a:r>
            <a:endParaRPr sz="19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199445"/>
              <a:buNone/>
            </a:pPr>
            <a:r>
              <a:t/>
            </a:r>
            <a:endParaRPr sz="1900"/>
          </a:p>
        </p:txBody>
      </p:sp>
      <p:pic>
        <p:nvPicPr>
          <p:cNvPr id="44" name="Google Shape;44;g136a163e386_0_25"/>
          <p:cNvPicPr preferRelativeResize="0"/>
          <p:nvPr/>
        </p:nvPicPr>
        <p:blipFill rotWithShape="1">
          <a:blip r:embed="rId3">
            <a:alphaModFix/>
          </a:blip>
          <a:srcRect b="6225" l="29565" r="21187" t="60669"/>
          <a:stretch/>
        </p:blipFill>
        <p:spPr>
          <a:xfrm>
            <a:off x="6019800" y="1535850"/>
            <a:ext cx="2419350" cy="230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36a163e386_0_37"/>
          <p:cNvSpPr txBox="1"/>
          <p:nvPr>
            <p:ph idx="1" type="body"/>
          </p:nvPr>
        </p:nvSpPr>
        <p:spPr>
          <a:xfrm>
            <a:off x="611685" y="1200151"/>
            <a:ext cx="80751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100"/>
              <a:t>The aim of this training scenario is to simulate perception and orientation problems. As a consequence of these problems, people with dementia may experience feelings of anxiety.</a:t>
            </a:r>
            <a:endParaRPr sz="2100"/>
          </a:p>
        </p:txBody>
      </p:sp>
      <p:pic>
        <p:nvPicPr>
          <p:cNvPr id="50" name="Google Shape;50;g136a163e386_0_37"/>
          <p:cNvPicPr preferRelativeResize="0"/>
          <p:nvPr/>
        </p:nvPicPr>
        <p:blipFill rotWithShape="1">
          <a:blip r:embed="rId3">
            <a:alphaModFix/>
          </a:blip>
          <a:srcRect b="35555" l="45810" r="21185" t="37777"/>
          <a:stretch/>
        </p:blipFill>
        <p:spPr>
          <a:xfrm>
            <a:off x="3926287" y="2617175"/>
            <a:ext cx="1445875" cy="16524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Google Shape;51;g136a163e386_0_37"/>
          <p:cNvPicPr preferRelativeResize="0"/>
          <p:nvPr/>
        </p:nvPicPr>
        <p:blipFill rotWithShape="1">
          <a:blip r:embed="rId3">
            <a:alphaModFix/>
          </a:blip>
          <a:srcRect b="37405" l="6517" r="53668" t="43333"/>
          <a:stretch/>
        </p:blipFill>
        <p:spPr>
          <a:xfrm>
            <a:off x="1237800" y="2681400"/>
            <a:ext cx="2227375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g136a163e386_0_37"/>
          <p:cNvPicPr preferRelativeResize="0"/>
          <p:nvPr/>
        </p:nvPicPr>
        <p:blipFill rotWithShape="1">
          <a:blip r:embed="rId4">
            <a:alphaModFix/>
          </a:blip>
          <a:srcRect b="33868" l="28680" r="27995" t="34003"/>
          <a:stretch/>
        </p:blipFill>
        <p:spPr>
          <a:xfrm>
            <a:off x="5988775" y="2681388"/>
            <a:ext cx="1575426" cy="165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36a163e386_0_44"/>
          <p:cNvSpPr txBox="1"/>
          <p:nvPr>
            <p:ph type="title"/>
          </p:nvPr>
        </p:nvSpPr>
        <p:spPr>
          <a:xfrm>
            <a:off x="1863605" y="342754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en-US" sz="2700"/>
              <a:t>Simulation Activity: A Walk Through Dementia </a:t>
            </a:r>
            <a:endParaRPr sz="2700"/>
          </a:p>
        </p:txBody>
      </p:sp>
      <p:sp>
        <p:nvSpPr>
          <p:cNvPr id="58" name="Google Shape;58;g136a163e386_0_44"/>
          <p:cNvSpPr/>
          <p:nvPr/>
        </p:nvSpPr>
        <p:spPr>
          <a:xfrm>
            <a:off x="3602250" y="1200138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59;g136a163e386_0_44"/>
          <p:cNvSpPr/>
          <p:nvPr/>
        </p:nvSpPr>
        <p:spPr>
          <a:xfrm>
            <a:off x="935250" y="1200138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g136a163e386_0_44"/>
          <p:cNvSpPr/>
          <p:nvPr/>
        </p:nvSpPr>
        <p:spPr>
          <a:xfrm>
            <a:off x="6269250" y="1200138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g136a163e386_0_44"/>
          <p:cNvSpPr/>
          <p:nvPr/>
        </p:nvSpPr>
        <p:spPr>
          <a:xfrm>
            <a:off x="3679350" y="3396813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15 mins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2" name="Google Shape;62;g136a163e386_0_44"/>
          <p:cNvPicPr preferRelativeResize="0"/>
          <p:nvPr/>
        </p:nvPicPr>
        <p:blipFill rotWithShape="1">
          <a:blip r:embed="rId3">
            <a:alphaModFix/>
          </a:blip>
          <a:srcRect b="50000" l="44876" r="0" t="11851"/>
          <a:stretch/>
        </p:blipFill>
        <p:spPr>
          <a:xfrm>
            <a:off x="6478525" y="1244050"/>
            <a:ext cx="1539652" cy="1267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g136a163e386_0_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88650" y="3472975"/>
            <a:ext cx="720900" cy="72090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g136a163e386_0_44"/>
          <p:cNvSpPr txBox="1"/>
          <p:nvPr/>
        </p:nvSpPr>
        <p:spPr>
          <a:xfrm>
            <a:off x="935250" y="2692025"/>
            <a:ext cx="1939500" cy="477000"/>
          </a:xfrm>
          <a:prstGeom prst="rect">
            <a:avLst/>
          </a:prstGeom>
          <a:noFill/>
          <a:ln cap="flat" cmpd="sng" w="9525">
            <a:solidFill>
              <a:srgbClr val="009F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Mobile phone</a:t>
            </a:r>
            <a:r>
              <a:rPr b="1" i="0" lang="en-US" sz="1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US" sz="1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i="0" sz="1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g136a163e386_0_44"/>
          <p:cNvSpPr txBox="1"/>
          <p:nvPr/>
        </p:nvSpPr>
        <p:spPr>
          <a:xfrm>
            <a:off x="3612150" y="2666550"/>
            <a:ext cx="2073900" cy="461700"/>
          </a:xfrm>
          <a:prstGeom prst="rect">
            <a:avLst/>
          </a:prstGeom>
          <a:noFill/>
          <a:ln cap="flat" cmpd="sng" w="9525">
            <a:solidFill>
              <a:srgbClr val="009F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Cardboard VR</a:t>
            </a:r>
            <a:endParaRPr b="1" i="0" sz="1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66;g136a163e386_0_44"/>
          <p:cNvSpPr txBox="1"/>
          <p:nvPr/>
        </p:nvSpPr>
        <p:spPr>
          <a:xfrm>
            <a:off x="6269250" y="2692025"/>
            <a:ext cx="1939500" cy="461700"/>
          </a:xfrm>
          <a:prstGeom prst="rect">
            <a:avLst/>
          </a:prstGeom>
          <a:noFill/>
          <a:ln cap="flat" cmpd="sng" w="9525">
            <a:solidFill>
              <a:srgbClr val="009F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-US" sz="1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   </a:t>
            </a:r>
            <a:r>
              <a:rPr b="1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Headphones</a:t>
            </a:r>
            <a:r>
              <a:rPr b="1" i="0" lang="en-US" sz="1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i="0" sz="1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MOBILE PHONE | significado, definición en el Cambridge English Dictionary" id="67" name="Google Shape;67;g136a163e386_0_4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311108" y="1266025"/>
            <a:ext cx="1123950" cy="127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g136a163e386_0_4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750273" y="1267725"/>
            <a:ext cx="1609560" cy="1219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38a271b578_1_0"/>
          <p:cNvSpPr txBox="1"/>
          <p:nvPr>
            <p:ph type="title"/>
          </p:nvPr>
        </p:nvSpPr>
        <p:spPr>
          <a:xfrm>
            <a:off x="1151619" y="548877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>
                <a:solidFill>
                  <a:srgbClr val="E36C09"/>
                </a:solidFill>
              </a:rPr>
              <a:t> A Walk Through Dementia</a:t>
            </a:r>
            <a:endParaRPr/>
          </a:p>
        </p:txBody>
      </p:sp>
      <p:pic>
        <p:nvPicPr>
          <p:cNvPr id="74" name="Google Shape;74;g138a271b578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9744" y="1667014"/>
            <a:ext cx="2640186" cy="2001063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g138a271b578_1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01283" y="1762811"/>
            <a:ext cx="2095792" cy="1905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g138a271b578_1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016377" y="0"/>
            <a:ext cx="3135571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3cfdebd39d_0_24"/>
          <p:cNvSpPr txBox="1"/>
          <p:nvPr>
            <p:ph type="title"/>
          </p:nvPr>
        </p:nvSpPr>
        <p:spPr>
          <a:xfrm>
            <a:off x="1691555" y="342754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Group reflection  </a:t>
            </a:r>
            <a:endParaRPr/>
          </a:p>
        </p:txBody>
      </p:sp>
      <p:pic>
        <p:nvPicPr>
          <p:cNvPr id="82" name="Google Shape;82;g13cfdebd39d_0_24"/>
          <p:cNvPicPr preferRelativeResize="0"/>
          <p:nvPr/>
        </p:nvPicPr>
        <p:blipFill rotWithShape="1">
          <a:blip r:embed="rId3">
            <a:alphaModFix/>
          </a:blip>
          <a:srcRect b="47583" l="13955" r="40151" t="28129"/>
          <a:stretch/>
        </p:blipFill>
        <p:spPr>
          <a:xfrm>
            <a:off x="611166" y="1081452"/>
            <a:ext cx="3752851" cy="280915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g13cfdebd39d_0_24"/>
          <p:cNvSpPr txBox="1"/>
          <p:nvPr/>
        </p:nvSpPr>
        <p:spPr>
          <a:xfrm>
            <a:off x="4110800" y="1865775"/>
            <a:ext cx="4322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How did you experience this video?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g13cfdebd39d_0_24"/>
          <p:cNvSpPr txBox="1"/>
          <p:nvPr/>
        </p:nvSpPr>
        <p:spPr>
          <a:xfrm>
            <a:off x="4110808" y="2383924"/>
            <a:ext cx="5033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do you think the person with dementia is finding difficult? </a:t>
            </a:r>
            <a:endParaRPr/>
          </a:p>
        </p:txBody>
      </p:sp>
      <p:sp>
        <p:nvSpPr>
          <p:cNvPr id="85" name="Google Shape;85;g13cfdebd39d_0_24"/>
          <p:cNvSpPr txBox="1"/>
          <p:nvPr/>
        </p:nvSpPr>
        <p:spPr>
          <a:xfrm>
            <a:off x="4110801" y="3116400"/>
            <a:ext cx="4714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could help the person with dementia in this case?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6"/>
          <p:cNvSpPr txBox="1"/>
          <p:nvPr>
            <p:ph type="title"/>
          </p:nvPr>
        </p:nvSpPr>
        <p:spPr>
          <a:xfrm>
            <a:off x="539552" y="2139702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2021-06-24T12:38:40Z</dcterms:created>
  <dc:creator>Saidea</dc:creator>
</cp:coreProperties>
</file>